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6" r:id="rId2"/>
    <p:sldMasterId id="2147483708" r:id="rId3"/>
    <p:sldMasterId id="2147483684" r:id="rId4"/>
    <p:sldMasterId id="2147483672" r:id="rId5"/>
  </p:sldMasterIdLst>
  <p:notesMasterIdLst>
    <p:notesMasterId r:id="rId91"/>
  </p:notesMasterIdLst>
  <p:sldIdLst>
    <p:sldId id="427" r:id="rId6"/>
    <p:sldId id="332" r:id="rId7"/>
    <p:sldId id="270" r:id="rId8"/>
    <p:sldId id="362" r:id="rId9"/>
    <p:sldId id="344" r:id="rId10"/>
    <p:sldId id="345" r:id="rId11"/>
    <p:sldId id="361" r:id="rId12"/>
    <p:sldId id="364" r:id="rId13"/>
    <p:sldId id="428" r:id="rId14"/>
    <p:sldId id="347" r:id="rId15"/>
    <p:sldId id="366" r:id="rId16"/>
    <p:sldId id="369" r:id="rId17"/>
    <p:sldId id="440" r:id="rId18"/>
    <p:sldId id="372" r:id="rId19"/>
    <p:sldId id="429" r:id="rId20"/>
    <p:sldId id="279" r:id="rId21"/>
    <p:sldId id="280" r:id="rId22"/>
    <p:sldId id="281" r:id="rId23"/>
    <p:sldId id="326" r:id="rId24"/>
    <p:sldId id="338" r:id="rId25"/>
    <p:sldId id="340" r:id="rId26"/>
    <p:sldId id="282" r:id="rId27"/>
    <p:sldId id="284" r:id="rId28"/>
    <p:sldId id="285" r:id="rId29"/>
    <p:sldId id="286" r:id="rId30"/>
    <p:sldId id="313" r:id="rId31"/>
    <p:sldId id="341" r:id="rId32"/>
    <p:sldId id="288" r:id="rId33"/>
    <p:sldId id="289" r:id="rId34"/>
    <p:sldId id="290" r:id="rId35"/>
    <p:sldId id="292" r:id="rId36"/>
    <p:sldId id="293" r:id="rId37"/>
    <p:sldId id="291" r:id="rId38"/>
    <p:sldId id="294" r:id="rId39"/>
    <p:sldId id="295" r:id="rId40"/>
    <p:sldId id="297" r:id="rId41"/>
    <p:sldId id="426" r:id="rId42"/>
    <p:sldId id="388" r:id="rId43"/>
    <p:sldId id="389" r:id="rId44"/>
    <p:sldId id="395" r:id="rId45"/>
    <p:sldId id="430" r:id="rId46"/>
    <p:sldId id="409" r:id="rId47"/>
    <p:sldId id="442" r:id="rId48"/>
    <p:sldId id="386" r:id="rId49"/>
    <p:sldId id="397" r:id="rId50"/>
    <p:sldId id="425" r:id="rId51"/>
    <p:sldId id="400" r:id="rId52"/>
    <p:sldId id="414" r:id="rId53"/>
    <p:sldId id="420" r:id="rId54"/>
    <p:sldId id="417" r:id="rId55"/>
    <p:sldId id="418" r:id="rId56"/>
    <p:sldId id="431" r:id="rId57"/>
    <p:sldId id="378" r:id="rId58"/>
    <p:sldId id="359" r:id="rId59"/>
    <p:sldId id="443" r:id="rId60"/>
    <p:sldId id="381" r:id="rId61"/>
    <p:sldId id="423" r:id="rId62"/>
    <p:sldId id="432" r:id="rId63"/>
    <p:sldId id="433" r:id="rId64"/>
    <p:sldId id="434" r:id="rId65"/>
    <p:sldId id="435" r:id="rId66"/>
    <p:sldId id="436" r:id="rId67"/>
    <p:sldId id="437" r:id="rId68"/>
    <p:sldId id="438" r:id="rId69"/>
    <p:sldId id="441" r:id="rId70"/>
    <p:sldId id="439" r:id="rId71"/>
    <p:sldId id="382" r:id="rId72"/>
    <p:sldId id="424" r:id="rId73"/>
    <p:sldId id="325" r:id="rId74"/>
    <p:sldId id="321" r:id="rId75"/>
    <p:sldId id="379" r:id="rId76"/>
    <p:sldId id="365" r:id="rId77"/>
    <p:sldId id="349" r:id="rId78"/>
    <p:sldId id="348" r:id="rId79"/>
    <p:sldId id="350" r:id="rId80"/>
    <p:sldId id="352" r:id="rId81"/>
    <p:sldId id="356" r:id="rId82"/>
    <p:sldId id="392" r:id="rId83"/>
    <p:sldId id="393" r:id="rId84"/>
    <p:sldId id="394" r:id="rId85"/>
    <p:sldId id="402" r:id="rId86"/>
    <p:sldId id="403" r:id="rId87"/>
    <p:sldId id="404" r:id="rId88"/>
    <p:sldId id="405" r:id="rId89"/>
    <p:sldId id="419" r:id="rId90"/>
  </p:sldIdLst>
  <p:sldSz cx="9144000" cy="6858000" type="screen4x3"/>
  <p:notesSz cx="6858000" cy="9144000"/>
  <p:custDataLst>
    <p:tags r:id="rId9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wel" initials="p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3" autoAdjust="0"/>
    <p:restoredTop sz="95652" autoAdjust="0"/>
  </p:normalViewPr>
  <p:slideViewPr>
    <p:cSldViewPr>
      <p:cViewPr>
        <p:scale>
          <a:sx n="55" d="100"/>
          <a:sy n="55" d="100"/>
        </p:scale>
        <p:origin x="158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viewProps" Target="view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tags" Target="tags/tag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357B3-8EA3-429A-8426-30F7BC299A89}" type="datetimeFigureOut">
              <a:rPr lang="de-DE" smtClean="0"/>
              <a:pPr/>
              <a:t>02.05.2017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F536D-23B1-4BF3-9150-D0D2A57B015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43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219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935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616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193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07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825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591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817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669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874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5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764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245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792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Variablen zu den Blättern hinzufügen und </a:t>
            </a:r>
            <a:r>
              <a:rPr lang="de-DE" err="1" smtClean="0"/>
              <a:t>Konstruktoren</a:t>
            </a:r>
            <a:r>
              <a:rPr lang="de-DE" smtClean="0"/>
              <a:t> entfernen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85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87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4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2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01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738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383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314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536D-23B1-4BF3-9150-D0D2A57B0157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34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1556792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3435914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7A95C02-E6FA-4990-9E6C-024D9AA322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960AB280-D2E9-4637-A6D6-506C4559D384}" type="datetime1">
              <a:rPr lang="de-DE" smtClean="0"/>
              <a:pPr/>
              <a:t>02.05.2017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549F1323-0B59-49C8-AC72-C7C1BB33B739}" type="datetime1">
              <a:rPr lang="de-DE" smtClean="0"/>
              <a:pPr/>
              <a:t>02.05.2017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E591-D2A1-49FF-8BB9-B2D0CB849C1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12A-32F5-41B8-91D9-38022F54E6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E591-D2A1-49FF-8BB9-B2D0CB849C1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12A-32F5-41B8-91D9-38022F54E6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4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E591-D2A1-49FF-8BB9-B2D0CB849C1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12A-32F5-41B8-91D9-38022F54E6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29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E591-D2A1-49FF-8BB9-B2D0CB849C1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12A-32F5-41B8-91D9-38022F54E6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8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E591-D2A1-49FF-8BB9-B2D0CB849C1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12A-32F5-41B8-91D9-38022F54E6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4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E591-D2A1-49FF-8BB9-B2D0CB849C1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12A-32F5-41B8-91D9-38022F54E6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93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E591-D2A1-49FF-8BB9-B2D0CB849C1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12A-32F5-41B8-91D9-38022F54E6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00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E591-D2A1-49FF-8BB9-B2D0CB849C1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12A-32F5-41B8-91D9-38022F54E6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9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7668"/>
            <a:ext cx="7859216" cy="1257300"/>
          </a:xfrm>
        </p:spPr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795608"/>
            <a:ext cx="7859216" cy="48737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A95C02-E6FA-4990-9E6C-024D9AA3223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E591-D2A1-49FF-8BB9-B2D0CB849C1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12A-32F5-41B8-91D9-38022F54E6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45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E591-D2A1-49FF-8BB9-B2D0CB849C1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12A-32F5-41B8-91D9-38022F54E6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18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E591-D2A1-49FF-8BB9-B2D0CB849C1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12A-32F5-41B8-91D9-38022F54E6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53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F55-C855-4F52-B3BB-DF1EFC0AF0F6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344C-BE20-44AC-A535-B843D64BB8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76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F55-C855-4F52-B3BB-DF1EFC0AF0F6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344C-BE20-44AC-A535-B843D64BB8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0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F55-C855-4F52-B3BB-DF1EFC0AF0F6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344C-BE20-44AC-A535-B843D64BB8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85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F55-C855-4F52-B3BB-DF1EFC0AF0F6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344C-BE20-44AC-A535-B843D64BB8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32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F55-C855-4F52-B3BB-DF1EFC0AF0F6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344C-BE20-44AC-A535-B843D64BB8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F55-C855-4F52-B3BB-DF1EFC0AF0F6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344C-BE20-44AC-A535-B843D64BB8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74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F55-C855-4F52-B3BB-DF1EFC0AF0F6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344C-BE20-44AC-A535-B843D64BB8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9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7A95C02-E6FA-4990-9E6C-024D9AA322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F55-C855-4F52-B3BB-DF1EFC0AF0F6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344C-BE20-44AC-A535-B843D64BB8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0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F55-C855-4F52-B3BB-DF1EFC0AF0F6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344C-BE20-44AC-A535-B843D64BB8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0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F55-C855-4F52-B3BB-DF1EFC0AF0F6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344C-BE20-44AC-A535-B843D64BB8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35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F55-C855-4F52-B3BB-DF1EFC0AF0F6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344C-BE20-44AC-A535-B843D64BB8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95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C456-0DAB-44B1-B3A3-061A7AC29CCF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0B8D-39D3-4B88-9E75-D8B00C9FA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948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C456-0DAB-44B1-B3A3-061A7AC29CCF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0B8D-39D3-4B88-9E75-D8B00C9FA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326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C456-0DAB-44B1-B3A3-061A7AC29CCF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0B8D-39D3-4B88-9E75-D8B00C9FA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0960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C456-0DAB-44B1-B3A3-061A7AC29CCF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0B8D-39D3-4B88-9E75-D8B00C9FA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8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C456-0DAB-44B1-B3A3-061A7AC29CCF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0B8D-39D3-4B88-9E75-D8B00C9FA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9674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C456-0DAB-44B1-B3A3-061A7AC29CCF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0B8D-39D3-4B88-9E75-D8B00C9FA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37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4625"/>
            <a:ext cx="8113910" cy="1257300"/>
          </a:xfrm>
        </p:spPr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593304"/>
            <a:ext cx="3974160" cy="50040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593304"/>
            <a:ext cx="3974160" cy="50040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C456-0DAB-44B1-B3A3-061A7AC29CCF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0B8D-39D3-4B88-9E75-D8B00C9FA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823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C456-0DAB-44B1-B3A3-061A7AC29CCF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0B8D-39D3-4B88-9E75-D8B00C9FA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570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C456-0DAB-44B1-B3A3-061A7AC29CCF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0B8D-39D3-4B88-9E75-D8B00C9FA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435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C456-0DAB-44B1-B3A3-061A7AC29CCF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0B8D-39D3-4B88-9E75-D8B00C9FA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936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C456-0DAB-44B1-B3A3-061A7AC29CCF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0B8D-39D3-4B88-9E75-D8B00C9FA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532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ED88-6939-4EFF-8012-73806150B587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6D4-A16B-46F0-A307-8678FED66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458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ED88-6939-4EFF-8012-73806150B587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6D4-A16B-46F0-A307-8678FED66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785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ED88-6939-4EFF-8012-73806150B587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6D4-A16B-46F0-A307-8678FED66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5319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ED88-6939-4EFF-8012-73806150B587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6D4-A16B-46F0-A307-8678FED66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52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ED88-6939-4EFF-8012-73806150B587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6D4-A16B-46F0-A307-8678FED66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83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1962"/>
            <a:ext cx="7921571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199" y="2351112"/>
            <a:ext cx="3944442" cy="436392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4" y="2351112"/>
            <a:ext cx="3944442" cy="436392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199" y="1558632"/>
            <a:ext cx="3944442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399" y="1558632"/>
            <a:ext cx="3944442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ED88-6939-4EFF-8012-73806150B587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6D4-A16B-46F0-A307-8678FED66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807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ED88-6939-4EFF-8012-73806150B587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6D4-A16B-46F0-A307-8678FED66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0344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ED88-6939-4EFF-8012-73806150B587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6D4-A16B-46F0-A307-8678FED66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0169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ED88-6939-4EFF-8012-73806150B587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6D4-A16B-46F0-A307-8678FED66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2220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ED88-6939-4EFF-8012-73806150B587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6D4-A16B-46F0-A307-8678FED66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838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ED88-6939-4EFF-8012-73806150B587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6D4-A16B-46F0-A307-8678FED66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79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3" y="227484"/>
            <a:ext cx="7911227" cy="12573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A95C02-E6FA-4990-9E6C-024D9AA322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A95C02-E6FA-4990-9E6C-024D9AA322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B34E810B-A25F-4EC1-B690-CE898C53FF83}" type="datetime1">
              <a:rPr lang="de-DE" smtClean="0"/>
              <a:pPr/>
              <a:t>02.05.2017</a:t>
            </a:fld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A95C02-E6FA-4990-9E6C-024D9AA3223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91521"/>
            <a:ext cx="7787208" cy="12573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795608"/>
            <a:ext cx="7787208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487864" y="6192728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460432" y="619383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A95C02-E6FA-4990-9E6C-024D9AA3223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074"/>
            <a:ext cx="649193" cy="432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98"/>
            <a:ext cx="323947" cy="423450"/>
          </a:xfrm>
          <a:prstGeom prst="rect">
            <a:avLst/>
          </a:prstGeom>
        </p:spPr>
      </p:pic>
      <p:pic>
        <p:nvPicPr>
          <p:cNvPr id="10" name="Picture 13" descr="dlr 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890" y="44698"/>
            <a:ext cx="6365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9E591-D2A1-49FF-8BB9-B2D0CB849C1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2312A-32F5-41B8-91D9-38022F54E6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2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2F55-C855-4F52-B3BB-DF1EFC0AF0F6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344C-BE20-44AC-A535-B843D64BB8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8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FC456-0DAB-44B1-B3A3-061A7AC29CCF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C0B8D-39D3-4B88-9E75-D8B00C9FA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38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ED88-6939-4EFF-8012-73806150B587}" type="datetimeFigureOut">
              <a:rPr lang="de-DE" smtClean="0"/>
              <a:t>02.05.2017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56D4-A16B-46F0-A307-8678FED66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84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5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5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b.hs-wismar.de/cea/SES_Tbx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6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8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60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3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043608" y="1412776"/>
            <a:ext cx="7021444" cy="1894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900" dirty="0" err="1" smtClean="0"/>
              <a:t>Variability</a:t>
            </a:r>
            <a:r>
              <a:rPr lang="de-DE" sz="2900" dirty="0" smtClean="0"/>
              <a:t> </a:t>
            </a:r>
            <a:r>
              <a:rPr lang="de-DE" sz="2900" dirty="0" err="1" smtClean="0"/>
              <a:t>modeling</a:t>
            </a:r>
            <a:r>
              <a:rPr lang="de-DE" sz="2900" dirty="0" smtClean="0"/>
              <a:t> </a:t>
            </a:r>
            <a:r>
              <a:rPr lang="de-DE" sz="2900" dirty="0" err="1" smtClean="0"/>
              <a:t>Using</a:t>
            </a:r>
            <a:r>
              <a:rPr lang="de-DE" sz="2900" dirty="0" smtClean="0"/>
              <a:t> Extended System Entity </a:t>
            </a:r>
            <a:r>
              <a:rPr lang="de-DE" sz="2900" dirty="0" err="1" smtClean="0"/>
              <a:t>Structures</a:t>
            </a:r>
            <a:r>
              <a:rPr lang="de-DE" sz="2900" dirty="0" smtClean="0"/>
              <a:t> (SES) and </a:t>
            </a:r>
            <a:r>
              <a:rPr lang="de-DE" sz="2900" dirty="0" err="1" smtClean="0"/>
              <a:t>Automated</a:t>
            </a:r>
            <a:r>
              <a:rPr lang="de-DE" sz="2900" dirty="0" smtClean="0"/>
              <a:t> Model Generation</a:t>
            </a:r>
            <a:br>
              <a:rPr lang="de-DE" sz="2900" dirty="0" smtClean="0"/>
            </a:br>
            <a:endParaRPr lang="de-DE" sz="24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331640" y="3501008"/>
            <a:ext cx="6534472" cy="19821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 smtClean="0"/>
          </a:p>
          <a:p>
            <a:pPr algn="ctr"/>
            <a:r>
              <a:rPr lang="de-DE" dirty="0" smtClean="0"/>
              <a:t>Thorsten Pawletta</a:t>
            </a:r>
            <a:r>
              <a:rPr lang="de-DE" baseline="30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Umut Durak</a:t>
            </a:r>
            <a:r>
              <a:rPr lang="de-DE" i="1" baseline="30000" dirty="0" smtClean="0"/>
              <a:t>2</a:t>
            </a:r>
            <a:r>
              <a:rPr lang="de-DE" i="1" dirty="0" smtClean="0"/>
              <a:t>,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Birger Freymann</a:t>
            </a:r>
            <a:r>
              <a:rPr lang="de-DE" baseline="30000" dirty="0" smtClean="0"/>
              <a:t>1</a:t>
            </a:r>
            <a:r>
              <a:rPr lang="de-DE" dirty="0" smtClean="0"/>
              <a:t>, Artur Schmidt</a:t>
            </a:r>
            <a:r>
              <a:rPr lang="de-DE" baseline="30000" dirty="0" smtClean="0"/>
              <a:t>1</a:t>
            </a:r>
            <a:r>
              <a:rPr lang="de-DE" dirty="0" smtClean="0"/>
              <a:t>, Hendrik Folkerts</a:t>
            </a:r>
            <a:r>
              <a:rPr lang="de-DE" baseline="30000" dirty="0" smtClean="0"/>
              <a:t>1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Christina Deatcu</a:t>
            </a:r>
            <a:r>
              <a:rPr lang="de-DE" baseline="30000" dirty="0" smtClean="0"/>
              <a:t>1</a:t>
            </a:r>
            <a:r>
              <a:rPr lang="de-DE" dirty="0" smtClean="0"/>
              <a:t>, Sven Pawletta</a:t>
            </a:r>
            <a:r>
              <a:rPr lang="de-DE" baseline="30000" dirty="0" smtClean="0"/>
              <a:t>1</a:t>
            </a:r>
            <a:br>
              <a:rPr lang="de-DE" baseline="30000" dirty="0" smtClean="0"/>
            </a:br>
            <a:endParaRPr lang="de-DE" baseline="30000" dirty="0" smtClean="0"/>
          </a:p>
          <a:p>
            <a:pPr algn="ctr"/>
            <a:r>
              <a:rPr lang="de-DE" baseline="30000" dirty="0" smtClean="0"/>
              <a:t>1</a:t>
            </a:r>
            <a:r>
              <a:rPr lang="de-DE" dirty="0" smtClean="0"/>
              <a:t>Wismar University of Applied </a:t>
            </a:r>
            <a:r>
              <a:rPr lang="de-DE" dirty="0" err="1" smtClean="0"/>
              <a:t>Sciences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Research Group CEA, Germany</a:t>
            </a:r>
          </a:p>
          <a:p>
            <a:pPr algn="ctr"/>
            <a:r>
              <a:rPr lang="de-DE" i="1" baseline="30000" dirty="0" smtClean="0"/>
              <a:t>2</a:t>
            </a:r>
            <a:r>
              <a:rPr lang="de-DE" i="1" dirty="0" smtClean="0"/>
              <a:t>German Aerospace Center (DLR)</a:t>
            </a:r>
            <a:br>
              <a:rPr lang="de-DE" i="1" dirty="0" smtClean="0"/>
            </a:br>
            <a:r>
              <a:rPr lang="de-DE" i="1" dirty="0" smtClean="0"/>
              <a:t>Braunschweig, Germany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081763" y="6021288"/>
            <a:ext cx="51700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Tutorial at SpringSim‘17, Virginia Beach / VA, USA</a:t>
            </a:r>
            <a:br>
              <a:rPr lang="de-DE" sz="1400" b="1" dirty="0" smtClean="0">
                <a:solidFill>
                  <a:schemeClr val="tx2"/>
                </a:solidFill>
              </a:rPr>
            </a:br>
            <a:r>
              <a:rPr lang="de-DE" sz="1400" b="1" dirty="0" smtClean="0">
                <a:solidFill>
                  <a:schemeClr val="tx2"/>
                </a:solidFill>
              </a:rPr>
              <a:t>2017 Society </a:t>
            </a:r>
            <a:r>
              <a:rPr lang="de-DE" sz="1400" b="1" dirty="0" err="1" smtClean="0">
                <a:solidFill>
                  <a:schemeClr val="tx2"/>
                </a:solidFill>
              </a:rPr>
              <a:t>for</a:t>
            </a:r>
            <a:r>
              <a:rPr lang="de-DE" sz="1400" b="1" dirty="0" smtClean="0">
                <a:solidFill>
                  <a:schemeClr val="tx2"/>
                </a:solidFill>
              </a:rPr>
              <a:t> Modeling &amp; Simulation Int. (SCS)</a:t>
            </a:r>
          </a:p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(</a:t>
            </a:r>
            <a:r>
              <a:rPr lang="de-DE" sz="1400" b="1" dirty="0" err="1" smtClean="0">
                <a:solidFill>
                  <a:srgbClr val="0000FF"/>
                </a:solidFill>
              </a:rPr>
              <a:t>slides</a:t>
            </a:r>
            <a:r>
              <a:rPr lang="de-DE" sz="1400" b="1" dirty="0" smtClean="0">
                <a:solidFill>
                  <a:srgbClr val="0000FF"/>
                </a:solidFill>
              </a:rPr>
              <a:t> at https</a:t>
            </a:r>
            <a:r>
              <a:rPr lang="de-DE" sz="1400" b="1" dirty="0">
                <a:solidFill>
                  <a:srgbClr val="0000FF"/>
                </a:solidFill>
              </a:rPr>
              <a:t>://www.mb.hs-wismar.de/cea/SES_Tbx</a:t>
            </a:r>
            <a:r>
              <a:rPr lang="de-DE" sz="1400" b="1" dirty="0" smtClean="0">
                <a:solidFill>
                  <a:srgbClr val="0000FF"/>
                </a:solidFill>
              </a:rPr>
              <a:t>/</a:t>
            </a:r>
            <a:r>
              <a:rPr lang="de-DE" sz="1400" b="1" dirty="0" smtClean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99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M&amp;S </a:t>
            </a:r>
            <a:r>
              <a:rPr lang="de-DE" dirty="0" err="1" smtClean="0"/>
              <a:t>Using</a:t>
            </a:r>
            <a:r>
              <a:rPr lang="de-DE" dirty="0" smtClean="0"/>
              <a:t> SES/MB Approach</a:t>
            </a:r>
            <a:br>
              <a:rPr lang="de-DE" dirty="0" smtClean="0"/>
            </a:br>
            <a:r>
              <a:rPr lang="de-DE" sz="2400" b="1" dirty="0" smtClean="0"/>
              <a:t>Terms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sz="2000" dirty="0" smtClean="0"/>
          </a:p>
          <a:p>
            <a:endParaRPr lang="de-DE" sz="1800" dirty="0"/>
          </a:p>
          <a:p>
            <a:pPr lvl="1"/>
            <a:endParaRPr lang="de-DE" sz="1700" dirty="0" smtClean="0"/>
          </a:p>
          <a:p>
            <a:pPr lvl="1">
              <a:buNone/>
            </a:pPr>
            <a:endParaRPr lang="de-DE" sz="1700" dirty="0" smtClean="0"/>
          </a:p>
          <a:p>
            <a:pPr lvl="1"/>
            <a:endParaRPr lang="de-DE" sz="17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9" name="Inhaltsplatzhalter 6"/>
          <p:cNvSpPr txBox="1">
            <a:spLocks/>
          </p:cNvSpPr>
          <p:nvPr/>
        </p:nvSpPr>
        <p:spPr>
          <a:xfrm>
            <a:off x="539552" y="1556792"/>
            <a:ext cx="8064896" cy="500404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r>
              <a:rPr lang="de-DE" sz="1800" dirty="0" smtClean="0"/>
              <a:t>System </a:t>
            </a:r>
            <a:r>
              <a:rPr lang="de-DE" sz="1800" dirty="0" err="1" smtClean="0"/>
              <a:t>Entity</a:t>
            </a:r>
            <a:r>
              <a:rPr lang="de-DE" sz="1800" dirty="0" smtClean="0"/>
              <a:t> </a:t>
            </a:r>
            <a:r>
              <a:rPr lang="de-DE" sz="1800" dirty="0" err="1" smtClean="0"/>
              <a:t>Structure</a:t>
            </a:r>
            <a:r>
              <a:rPr lang="de-DE" sz="1800" dirty="0" smtClean="0"/>
              <a:t> (SES) </a:t>
            </a:r>
            <a:r>
              <a:rPr lang="de-DE" sz="1800" dirty="0" err="1" smtClean="0"/>
              <a:t>introduced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B.P. </a:t>
            </a:r>
            <a:r>
              <a:rPr lang="de-DE" sz="1800" dirty="0" err="1" smtClean="0"/>
              <a:t>Zeigler</a:t>
            </a:r>
            <a:r>
              <a:rPr lang="de-DE" sz="1800" dirty="0" smtClean="0"/>
              <a:t> [Z1984]</a:t>
            </a:r>
          </a:p>
          <a:p>
            <a:r>
              <a:rPr lang="de-DE" sz="1800" dirty="0" smtClean="0"/>
              <a:t>SES </a:t>
            </a:r>
            <a:r>
              <a:rPr lang="de-DE" sz="1800" dirty="0" err="1" smtClean="0"/>
              <a:t>continually</a:t>
            </a:r>
            <a:r>
              <a:rPr lang="de-DE" sz="1800" dirty="0" smtClean="0"/>
              <a:t> </a:t>
            </a:r>
            <a:r>
              <a:rPr lang="de-DE" sz="1800" dirty="0" err="1" smtClean="0"/>
              <a:t>developed</a:t>
            </a:r>
            <a:r>
              <a:rPr lang="de-DE" sz="1800" dirty="0" smtClean="0"/>
              <a:t>, e.g. [RZ1993, ZPK2000, ZH2007, ZS2013, CEA2015] 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r>
              <a:rPr lang="en-US" sz="2000" b="1" dirty="0" smtClean="0"/>
              <a:t>SES </a:t>
            </a:r>
            <a:r>
              <a:rPr lang="en-US" sz="2000" b="1" dirty="0"/>
              <a:t>itself</a:t>
            </a:r>
            <a:r>
              <a:rPr lang="en-US" sz="2000" dirty="0"/>
              <a:t> is a </a:t>
            </a:r>
            <a:r>
              <a:rPr lang="en-US" sz="2000" dirty="0" smtClean="0"/>
              <a:t>formal ontology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SES model</a:t>
            </a:r>
            <a:r>
              <a:rPr lang="en-US" sz="2000" dirty="0" smtClean="0">
                <a:solidFill>
                  <a:srgbClr val="0000FF"/>
                </a:solidFill>
              </a:rPr>
              <a:t> is a </a:t>
            </a:r>
            <a:r>
              <a:rPr lang="en-US" sz="2000" dirty="0" err="1" smtClean="0">
                <a:solidFill>
                  <a:srgbClr val="0000FF"/>
                </a:solidFill>
              </a:rPr>
              <a:t>metamodel</a:t>
            </a:r>
            <a:r>
              <a:rPr lang="en-US" sz="2000" dirty="0" smtClean="0">
                <a:solidFill>
                  <a:srgbClr val="0000FF"/>
                </a:solidFill>
              </a:rPr>
              <a:t> (in this case a </a:t>
            </a:r>
            <a:r>
              <a:rPr lang="en-US" sz="2000" b="1" dirty="0" smtClean="0">
                <a:solidFill>
                  <a:srgbClr val="0000FF"/>
                </a:solidFill>
              </a:rPr>
              <a:t>variability model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dirty="0" smtClean="0">
                <a:solidFill>
                  <a:srgbClr val="0000FF"/>
                </a:solidFill>
              </a:rPr>
              <a:t/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/>
              <a:t>that </a:t>
            </a:r>
            <a:r>
              <a:rPr lang="en-US" sz="2000" dirty="0" smtClean="0"/>
              <a:t>specifies </a:t>
            </a:r>
            <a:r>
              <a:rPr lang="en-US" sz="2000" dirty="0" smtClean="0"/>
              <a:t>a set of system designs (structure, </a:t>
            </a:r>
            <a:r>
              <a:rPr lang="en-US" sz="2000" dirty="0" err="1" smtClean="0"/>
              <a:t>params</a:t>
            </a:r>
            <a:r>
              <a:rPr lang="en-US" sz="2000" dirty="0" smtClean="0"/>
              <a:t>) for a    </a:t>
            </a:r>
            <a:br>
              <a:rPr lang="en-US" sz="2000" dirty="0" smtClean="0"/>
            </a:br>
            <a:r>
              <a:rPr lang="en-US" sz="2000" dirty="0" smtClean="0"/>
              <a:t>specific problem</a:t>
            </a:r>
            <a:endParaRPr lang="en-US" sz="20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000" b="1" dirty="0">
                <a:solidFill>
                  <a:srgbClr val="0000FF"/>
                </a:solidFill>
              </a:rPr>
              <a:t>Model Base (MB)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is </a:t>
            </a:r>
            <a:r>
              <a:rPr lang="en-US" sz="2000" dirty="0">
                <a:solidFill>
                  <a:srgbClr val="0000FF"/>
                </a:solidFill>
              </a:rPr>
              <a:t>a set of </a:t>
            </a:r>
            <a:r>
              <a:rPr lang="en-US" sz="2000" dirty="0" smtClean="0">
                <a:solidFill>
                  <a:srgbClr val="0000FF"/>
                </a:solidFill>
              </a:rPr>
              <a:t>basic models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/>
              <a:t>(library with configurable dynamic models)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1265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199296" y="2204864"/>
            <a:ext cx="6745407" cy="4176464"/>
            <a:chOff x="1199296" y="2204864"/>
            <a:chExt cx="6745407" cy="4176464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296" y="2204864"/>
              <a:ext cx="6745407" cy="4176464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4222378" y="2293660"/>
              <a:ext cx="24416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Multi-variant System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104780" y="5770130"/>
              <a:ext cx="8611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de-DE" sz="14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build</a:t>
              </a:r>
              <a:r>
                <a:rPr lang="de-DE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M&amp;S </a:t>
            </a:r>
            <a:r>
              <a:rPr lang="de-DE" dirty="0" err="1"/>
              <a:t>Using</a:t>
            </a:r>
            <a:r>
              <a:rPr lang="de-DE" dirty="0"/>
              <a:t> SES/MB Approach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b="1" dirty="0" err="1" smtClean="0"/>
              <a:t>Overview</a:t>
            </a:r>
            <a:endParaRPr lang="de-DE" sz="2400" b="1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 rot="16200000">
            <a:off x="-227985" y="4900518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Variant </a:t>
            </a:r>
            <a:r>
              <a:rPr lang="de-DE" b="1" dirty="0">
                <a:solidFill>
                  <a:srgbClr val="FF0000"/>
                </a:solidFill>
              </a:rPr>
              <a:t>M</a:t>
            </a:r>
            <a:r>
              <a:rPr lang="de-DE" b="1" dirty="0" smtClean="0">
                <a:solidFill>
                  <a:srgbClr val="FF0000"/>
                </a:solidFill>
              </a:rPr>
              <a:t>anagement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08104" y="6373037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SES/MB Framework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557824" y="2780928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1547664" y="4077072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1403648" y="5445224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948459" y="3724074"/>
            <a:ext cx="331701" cy="2798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1833520" y="3789040"/>
            <a:ext cx="6111183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53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177668"/>
            <a:ext cx="7921571" cy="1257300"/>
          </a:xfrm>
        </p:spPr>
        <p:txBody>
          <a:bodyPr>
            <a:normAutofit/>
          </a:bodyPr>
          <a:lstStyle/>
          <a:p>
            <a:r>
              <a:rPr lang="de-DE" dirty="0" smtClean="0"/>
              <a:t>M&amp;S </a:t>
            </a:r>
            <a:r>
              <a:rPr lang="de-DE" dirty="0" err="1"/>
              <a:t>Using</a:t>
            </a:r>
            <a:r>
              <a:rPr lang="de-DE" dirty="0"/>
              <a:t> SES/MB Approach</a:t>
            </a:r>
            <a:br>
              <a:rPr lang="de-DE" dirty="0"/>
            </a:br>
            <a:r>
              <a:rPr lang="de-DE" sz="2400" b="1" dirty="0" smtClean="0"/>
              <a:t>SES/MB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u="sng" dirty="0" err="1" smtClean="0"/>
              <a:t>Simplified</a:t>
            </a:r>
            <a:r>
              <a:rPr lang="de-DE" sz="2400" b="1" dirty="0" smtClean="0"/>
              <a:t> Case Study 1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/>
          <a:lstStyle/>
          <a:p>
            <a:r>
              <a:rPr lang="de-DE" sz="2000" b="1" dirty="0" smtClean="0"/>
              <a:t>SES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a </a:t>
            </a:r>
            <a:r>
              <a:rPr lang="de-DE" sz="2000" dirty="0" err="1" smtClean="0"/>
              <a:t>tree</a:t>
            </a:r>
            <a:r>
              <a:rPr lang="de-DE" sz="2000" dirty="0" smtClean="0"/>
              <a:t>={ </a:t>
            </a:r>
            <a:r>
              <a:rPr lang="de-DE" sz="2000" dirty="0" err="1" smtClean="0"/>
              <a:t>nodes</a:t>
            </a:r>
            <a:r>
              <a:rPr lang="de-DE" sz="2000" dirty="0" smtClean="0"/>
              <a:t>, </a:t>
            </a:r>
            <a:r>
              <a:rPr lang="de-DE" sz="2000" dirty="0" err="1"/>
              <a:t>e</a:t>
            </a:r>
            <a:r>
              <a:rPr lang="de-DE" sz="2000" dirty="0" err="1" smtClean="0"/>
              <a:t>dges</a:t>
            </a:r>
            <a:r>
              <a:rPr lang="de-DE" sz="2000" dirty="0" smtClean="0"/>
              <a:t>, </a:t>
            </a:r>
            <a:r>
              <a:rPr lang="de-DE" sz="2000" dirty="0" err="1" smtClean="0"/>
              <a:t>attributes</a:t>
            </a:r>
            <a:r>
              <a:rPr lang="de-DE" sz="2000" dirty="0" smtClean="0"/>
              <a:t>}</a:t>
            </a:r>
          </a:p>
          <a:p>
            <a:r>
              <a:rPr lang="de-DE" sz="2000" dirty="0" err="1"/>
              <a:t>N</a:t>
            </a:r>
            <a:r>
              <a:rPr lang="de-DE" sz="2000" dirty="0" err="1" smtClean="0"/>
              <a:t>ode</a:t>
            </a:r>
            <a:r>
              <a:rPr lang="de-DE" sz="2000" dirty="0" smtClean="0"/>
              <a:t> (</a:t>
            </a:r>
            <a:r>
              <a:rPr lang="de-DE" sz="2000" dirty="0" err="1" smtClean="0"/>
              <a:t>edge</a:t>
            </a:r>
            <a:r>
              <a:rPr lang="de-DE" sz="2000" dirty="0" smtClean="0"/>
              <a:t>) </a:t>
            </a:r>
            <a:r>
              <a:rPr lang="de-DE" sz="2000" dirty="0" err="1" smtClean="0"/>
              <a:t>types</a:t>
            </a:r>
            <a:r>
              <a:rPr lang="de-DE" sz="2000" dirty="0" smtClean="0"/>
              <a:t>:</a:t>
            </a:r>
          </a:p>
          <a:p>
            <a:pPr lvl="1"/>
            <a:r>
              <a:rPr lang="de-DE" sz="1700" b="1" dirty="0" err="1" smtClean="0">
                <a:solidFill>
                  <a:srgbClr val="00B0F0"/>
                </a:solidFill>
              </a:rPr>
              <a:t>Entity</a:t>
            </a:r>
            <a:r>
              <a:rPr lang="de-DE" sz="1700" b="1" dirty="0"/>
              <a:t> </a:t>
            </a:r>
            <a:r>
              <a:rPr lang="de-DE" sz="1700" b="1" dirty="0" smtClean="0"/>
              <a:t>(|) </a:t>
            </a:r>
          </a:p>
          <a:p>
            <a:pPr lvl="1"/>
            <a:r>
              <a:rPr lang="de-DE" sz="1700" b="1" dirty="0" err="1" smtClean="0">
                <a:solidFill>
                  <a:srgbClr val="FF0000"/>
                </a:solidFill>
              </a:rPr>
              <a:t>Aspect</a:t>
            </a:r>
            <a:r>
              <a:rPr lang="de-DE" sz="1700" b="1" dirty="0"/>
              <a:t> </a:t>
            </a:r>
            <a:r>
              <a:rPr lang="de-DE" sz="1700" b="1" dirty="0" smtClean="0"/>
              <a:t>(|) </a:t>
            </a:r>
          </a:p>
          <a:p>
            <a:pPr lvl="1"/>
            <a:r>
              <a:rPr lang="de-DE" sz="1700" b="1" dirty="0" smtClean="0">
                <a:solidFill>
                  <a:srgbClr val="FF0000"/>
                </a:solidFill>
              </a:rPr>
              <a:t>Multi </a:t>
            </a:r>
            <a:r>
              <a:rPr lang="de-DE" sz="1700" b="1" dirty="0" err="1" smtClean="0">
                <a:solidFill>
                  <a:srgbClr val="FF0000"/>
                </a:solidFill>
              </a:rPr>
              <a:t>Aspect</a:t>
            </a:r>
            <a:r>
              <a:rPr lang="de-DE" sz="1700" b="1" dirty="0" smtClean="0"/>
              <a:t> (|||)</a:t>
            </a:r>
          </a:p>
          <a:p>
            <a:pPr lvl="1"/>
            <a:r>
              <a:rPr lang="de-DE" sz="1700" b="1" dirty="0" err="1" smtClean="0">
                <a:solidFill>
                  <a:srgbClr val="7030A0"/>
                </a:solidFill>
              </a:rPr>
              <a:t>Specialization</a:t>
            </a:r>
            <a:r>
              <a:rPr lang="de-DE" sz="1700" b="1" dirty="0" smtClean="0"/>
              <a:t> (||)</a:t>
            </a:r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pPr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784031"/>
              </p:ext>
            </p:extLst>
          </p:nvPr>
        </p:nvGraphicFramePr>
        <p:xfrm>
          <a:off x="-545356" y="3471688"/>
          <a:ext cx="6413500" cy="334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9" name="Visio" r:id="rId3" imgW="6434328" imgH="3393557" progId="Visio.Drawing.11">
                  <p:embed/>
                </p:oleObj>
              </mc:Choice>
              <mc:Fallback>
                <p:oleObj name="Visio" r:id="rId3" imgW="6434328" imgH="33935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5356" y="3471688"/>
                        <a:ext cx="6413500" cy="334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oliennummernplatzhalter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12</a:t>
            </a:fld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5652120" y="2852936"/>
            <a:ext cx="3456384" cy="2952328"/>
            <a:chOff x="5220072" y="2079714"/>
            <a:chExt cx="3891808" cy="331544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0072" y="2079714"/>
              <a:ext cx="3891808" cy="3315449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510367"/>
              <a:ext cx="541705" cy="32502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465" y="2322308"/>
              <a:ext cx="541705" cy="32502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976" y="2236076"/>
              <a:ext cx="541705" cy="325024"/>
            </a:xfrm>
            <a:prstGeom prst="rect">
              <a:avLst/>
            </a:prstGeom>
          </p:spPr>
        </p:pic>
      </p:grpSp>
      <p:sp>
        <p:nvSpPr>
          <p:cNvPr id="7" name="Textfeld 6"/>
          <p:cNvSpPr txBox="1"/>
          <p:nvPr/>
        </p:nvSpPr>
        <p:spPr>
          <a:xfrm>
            <a:off x="5724128" y="1556792"/>
            <a:ext cx="3264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controller</a:t>
            </a:r>
            <a:r>
              <a:rPr lang="de-DE" dirty="0" smtClean="0"/>
              <a:t> </a:t>
            </a:r>
            <a:r>
              <a:rPr lang="de-DE" dirty="0" err="1" smtClean="0"/>
              <a:t>designs</a:t>
            </a:r>
            <a:endParaRPr lang="de-DE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</a:t>
            </a:r>
            <a:r>
              <a:rPr lang="de-DE" dirty="0" smtClean="0"/>
              <a:t>iff. #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rgbClr val="0000FF"/>
                </a:solidFill>
              </a:rPr>
              <a:t>Only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>
                <a:solidFill>
                  <a:srgbClr val="0000FF"/>
                </a:solidFill>
              </a:rPr>
              <a:t>1 </a:t>
            </a:r>
            <a:r>
              <a:rPr lang="de-DE" b="1" dirty="0" err="1">
                <a:solidFill>
                  <a:srgbClr val="0000FF"/>
                </a:solidFill>
              </a:rPr>
              <a:t>signal</a:t>
            </a:r>
            <a:r>
              <a:rPr lang="de-DE" b="1" dirty="0">
                <a:solidFill>
                  <a:srgbClr val="0000FF"/>
                </a:solidFill>
              </a:rPr>
              <a:t> type</a:t>
            </a:r>
            <a:r>
              <a:rPr lang="de-DE" b="1" dirty="0" smtClean="0">
                <a:solidFill>
                  <a:srgbClr val="0000FF"/>
                </a:solidFill>
              </a:rPr>
              <a:t>!</a:t>
            </a:r>
            <a:endParaRPr lang="de-DE" dirty="0"/>
          </a:p>
          <a:p>
            <a:r>
              <a:rPr lang="de-DE" dirty="0" smtClean="0"/>
              <a:t>→ </a:t>
            </a:r>
            <a:r>
              <a:rPr lang="de-DE" b="1" dirty="0" smtClean="0"/>
              <a:t>6 </a:t>
            </a:r>
            <a:r>
              <a:rPr lang="de-DE" b="1" dirty="0" err="1" smtClean="0"/>
              <a:t>system</a:t>
            </a:r>
            <a:r>
              <a:rPr lang="de-DE" b="1" dirty="0" smtClean="0"/>
              <a:t> </a:t>
            </a:r>
            <a:r>
              <a:rPr lang="de-DE" b="1" dirty="0" err="1" smtClean="0"/>
              <a:t>structures</a:t>
            </a:r>
            <a:endParaRPr lang="en-US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755576" y="386104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SES</a:t>
            </a:r>
            <a:endParaRPr lang="en-US" b="1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4277557" y="5501256"/>
            <a:ext cx="2742715" cy="1312120"/>
            <a:chOff x="4277557" y="5501256"/>
            <a:chExt cx="2742715" cy="1312120"/>
          </a:xfrm>
        </p:grpSpPr>
        <p:sp>
          <p:nvSpPr>
            <p:cNvPr id="17" name="Rechteck 16"/>
            <p:cNvSpPr/>
            <p:nvPr/>
          </p:nvSpPr>
          <p:spPr>
            <a:xfrm>
              <a:off x="4277557" y="5501256"/>
              <a:ext cx="2742715" cy="131212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uppieren 18"/>
            <p:cNvGrpSpPr/>
            <p:nvPr/>
          </p:nvGrpSpPr>
          <p:grpSpPr>
            <a:xfrm>
              <a:off x="4437809" y="5703902"/>
              <a:ext cx="2459489" cy="1037466"/>
              <a:chOff x="4437809" y="5569108"/>
              <a:chExt cx="2459489" cy="1037466"/>
            </a:xfrm>
          </p:grpSpPr>
          <p:grpSp>
            <p:nvGrpSpPr>
              <p:cNvPr id="13" name="Gruppieren 12"/>
              <p:cNvGrpSpPr/>
              <p:nvPr/>
            </p:nvGrpSpPr>
            <p:grpSpPr>
              <a:xfrm>
                <a:off x="4437809" y="5569108"/>
                <a:ext cx="2459489" cy="1037466"/>
                <a:chOff x="4293794" y="5557882"/>
                <a:chExt cx="2459489" cy="1030224"/>
              </a:xfrm>
            </p:grpSpPr>
            <p:pic>
              <p:nvPicPr>
                <p:cNvPr id="14" name="Grafik 1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93794" y="5557882"/>
                  <a:ext cx="2459489" cy="1030224"/>
                </a:xfrm>
                <a:prstGeom prst="rect">
                  <a:avLst/>
                </a:prstGeom>
              </p:spPr>
            </p:pic>
            <p:sp>
              <p:nvSpPr>
                <p:cNvPr id="12" name="Rechteck 11"/>
                <p:cNvSpPr/>
                <p:nvPr/>
              </p:nvSpPr>
              <p:spPr>
                <a:xfrm>
                  <a:off x="5022448" y="5676234"/>
                  <a:ext cx="1205735" cy="4431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hteck 19"/>
              <p:cNvSpPr/>
              <p:nvPr/>
            </p:nvSpPr>
            <p:spPr>
              <a:xfrm>
                <a:off x="5838692" y="6390992"/>
                <a:ext cx="461500" cy="127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5220072" y="6383925"/>
                <a:ext cx="432048" cy="127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feld 4"/>
              <p:cNvSpPr txBox="1"/>
              <p:nvPr/>
            </p:nvSpPr>
            <p:spPr>
              <a:xfrm>
                <a:off x="5294871" y="6312711"/>
                <a:ext cx="3016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 smtClean="0"/>
                  <a:t>lc</a:t>
                </a:r>
                <a:endParaRPr lang="en-US" sz="1200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5890051" y="6308680"/>
                <a:ext cx="3481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/>
                  <a:t>n</a:t>
                </a:r>
                <a:r>
                  <a:rPr lang="de-DE" sz="1200" dirty="0" err="1" smtClean="0"/>
                  <a:t>c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019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177668"/>
            <a:ext cx="7921571" cy="1257300"/>
          </a:xfrm>
        </p:spPr>
        <p:txBody>
          <a:bodyPr>
            <a:normAutofit/>
          </a:bodyPr>
          <a:lstStyle/>
          <a:p>
            <a:r>
              <a:rPr lang="de-DE" dirty="0" smtClean="0"/>
              <a:t>M&amp;S </a:t>
            </a:r>
            <a:r>
              <a:rPr lang="de-DE" dirty="0" err="1"/>
              <a:t>Using</a:t>
            </a:r>
            <a:r>
              <a:rPr lang="de-DE" dirty="0"/>
              <a:t> SES/MB Approach</a:t>
            </a:r>
            <a:br>
              <a:rPr lang="de-DE" dirty="0"/>
            </a:br>
            <a:r>
              <a:rPr lang="de-DE" sz="2400" b="1" dirty="0" smtClean="0"/>
              <a:t>SES </a:t>
            </a:r>
            <a:r>
              <a:rPr lang="de-DE" sz="2400" b="1" dirty="0"/>
              <a:t>&amp; </a:t>
            </a:r>
            <a:r>
              <a:rPr lang="de-DE" sz="2400" b="1" dirty="0" smtClean="0"/>
              <a:t>MB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CS1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13</a:t>
            </a:fld>
            <a:endParaRPr lang="de-DE"/>
          </a:p>
        </p:txBody>
      </p:sp>
      <p:grpSp>
        <p:nvGrpSpPr>
          <p:cNvPr id="26" name="Gruppieren 25"/>
          <p:cNvGrpSpPr/>
          <p:nvPr/>
        </p:nvGrpSpPr>
        <p:grpSpPr>
          <a:xfrm>
            <a:off x="539552" y="1781028"/>
            <a:ext cx="4961817" cy="4919432"/>
            <a:chOff x="474279" y="2780928"/>
            <a:chExt cx="3744416" cy="3934112"/>
          </a:xfrm>
        </p:grpSpPr>
        <p:sp>
          <p:nvSpPr>
            <p:cNvPr id="27" name="Textfeld 26"/>
            <p:cNvSpPr txBox="1"/>
            <p:nvPr/>
          </p:nvSpPr>
          <p:spPr>
            <a:xfrm rot="16200000">
              <a:off x="5159" y="4281201"/>
              <a:ext cx="1624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MODELING</a:t>
              </a:r>
              <a:endParaRPr lang="en-US" b="1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74279" y="2780928"/>
              <a:ext cx="3744416" cy="393411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uppieren 28"/>
            <p:cNvGrpSpPr/>
            <p:nvPr/>
          </p:nvGrpSpPr>
          <p:grpSpPr>
            <a:xfrm>
              <a:off x="1107853" y="5387599"/>
              <a:ext cx="2888084" cy="1209753"/>
              <a:chOff x="1107853" y="5387599"/>
              <a:chExt cx="2888084" cy="1209753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1107853" y="5387599"/>
                <a:ext cx="2888084" cy="1209753"/>
                <a:chOff x="1107853" y="5387599"/>
                <a:chExt cx="2888084" cy="1209753"/>
              </a:xfrm>
            </p:grpSpPr>
            <p:pic>
              <p:nvPicPr>
                <p:cNvPr id="40" name="Grafik 3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07853" y="5387599"/>
                  <a:ext cx="2888084" cy="1209753"/>
                </a:xfrm>
                <a:prstGeom prst="rect">
                  <a:avLst/>
                </a:prstGeom>
              </p:spPr>
            </p:pic>
            <p:sp>
              <p:nvSpPr>
                <p:cNvPr id="41" name="Rechteck 40"/>
                <p:cNvSpPr/>
                <p:nvPr/>
              </p:nvSpPr>
              <p:spPr>
                <a:xfrm>
                  <a:off x="2033195" y="6336255"/>
                  <a:ext cx="548640" cy="1721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hteck 41"/>
                <p:cNvSpPr/>
                <p:nvPr/>
              </p:nvSpPr>
              <p:spPr>
                <a:xfrm>
                  <a:off x="2718096" y="6340377"/>
                  <a:ext cx="548640" cy="1721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feld 37"/>
              <p:cNvSpPr txBox="1"/>
              <p:nvPr/>
            </p:nvSpPr>
            <p:spPr>
              <a:xfrm>
                <a:off x="2127848" y="6272118"/>
                <a:ext cx="2493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 smtClean="0"/>
                  <a:t>lc</a:t>
                </a:r>
                <a:endParaRPr lang="en-US" sz="1200" dirty="0"/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2839652" y="6272884"/>
                <a:ext cx="3481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/>
                  <a:t>n</a:t>
                </a:r>
                <a:r>
                  <a:rPr lang="de-DE" sz="1200" dirty="0" err="1" smtClean="0"/>
                  <a:t>c</a:t>
                </a:r>
                <a:endParaRPr lang="en-US" sz="1200" dirty="0"/>
              </a:p>
            </p:txBody>
          </p:sp>
        </p:grpSp>
        <p:grpSp>
          <p:nvGrpSpPr>
            <p:cNvPr id="30" name="Gruppieren 29"/>
            <p:cNvGrpSpPr/>
            <p:nvPr/>
          </p:nvGrpSpPr>
          <p:grpSpPr>
            <a:xfrm>
              <a:off x="1107851" y="2943926"/>
              <a:ext cx="2888085" cy="2257914"/>
              <a:chOff x="1107851" y="2943926"/>
              <a:chExt cx="2888085" cy="2257914"/>
            </a:xfrm>
          </p:grpSpPr>
          <p:pic>
            <p:nvPicPr>
              <p:cNvPr id="31" name="Grafik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7851" y="2943926"/>
                <a:ext cx="2888085" cy="2257914"/>
              </a:xfrm>
              <a:prstGeom prst="rect">
                <a:avLst/>
              </a:prstGeom>
            </p:spPr>
          </p:pic>
          <p:sp>
            <p:nvSpPr>
              <p:cNvPr id="32" name="Textfeld 31"/>
              <p:cNvSpPr txBox="1"/>
              <p:nvPr/>
            </p:nvSpPr>
            <p:spPr>
              <a:xfrm>
                <a:off x="1125258" y="2987660"/>
                <a:ext cx="643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SES</a:t>
                </a:r>
                <a:endParaRPr lang="en-US" dirty="0"/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2443999" y="4540388"/>
                <a:ext cx="266250" cy="109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2819243" y="4543265"/>
                <a:ext cx="266250" cy="109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2397079" y="4458017"/>
                <a:ext cx="2824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err="1" smtClean="0"/>
                  <a:t>lc</a:t>
                </a:r>
                <a:endParaRPr lang="en-US" sz="1000" dirty="0"/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2743072" y="4464432"/>
                <a:ext cx="3209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err="1"/>
                  <a:t>n</a:t>
                </a:r>
                <a:r>
                  <a:rPr lang="de-DE" sz="1000" dirty="0" err="1" smtClean="0"/>
                  <a:t>c</a:t>
                </a:r>
                <a:endParaRPr lang="en-US" sz="1000" dirty="0"/>
              </a:p>
            </p:txBody>
          </p:sp>
        </p:grpSp>
      </p:grpSp>
      <p:pic>
        <p:nvPicPr>
          <p:cNvPr id="43" name="Grafik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850" y="1052736"/>
            <a:ext cx="2949646" cy="251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M&amp;S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smtClean="0"/>
              <a:t>SES/MB </a:t>
            </a:r>
            <a:r>
              <a:rPr lang="de-DE" dirty="0" err="1" smtClean="0"/>
              <a:t>Appr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sz="2400" b="1" dirty="0" smtClean="0"/>
              <a:t>Basic </a:t>
            </a:r>
            <a:r>
              <a:rPr lang="de-DE" sz="2400" b="1" dirty="0" err="1" smtClean="0"/>
              <a:t>Pruning</a:t>
            </a:r>
            <a:r>
              <a:rPr lang="de-DE" sz="2400" b="1" dirty="0" smtClean="0"/>
              <a:t> &amp; </a:t>
            </a:r>
            <a:r>
              <a:rPr lang="de-DE" sz="2400" b="1" dirty="0" err="1" smtClean="0"/>
              <a:t>Build</a:t>
            </a:r>
            <a:r>
              <a:rPr lang="de-DE" sz="2400" b="1" dirty="0"/>
              <a:t> Operation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CS1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sz="2000" dirty="0" smtClean="0"/>
          </a:p>
          <a:p>
            <a:endParaRPr lang="de-DE" sz="1800" dirty="0"/>
          </a:p>
          <a:p>
            <a:pPr lvl="1"/>
            <a:endParaRPr lang="de-DE" sz="1700" dirty="0" smtClean="0"/>
          </a:p>
          <a:p>
            <a:pPr lvl="1">
              <a:buNone/>
            </a:pPr>
            <a:endParaRPr lang="de-DE" sz="1700" dirty="0" smtClean="0"/>
          </a:p>
          <a:p>
            <a:pPr lvl="1"/>
            <a:endParaRPr lang="de-DE" sz="17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9" name="Inhaltsplatzhalter 6"/>
          <p:cNvSpPr txBox="1">
            <a:spLocks/>
          </p:cNvSpPr>
          <p:nvPr/>
        </p:nvSpPr>
        <p:spPr>
          <a:xfrm>
            <a:off x="539552" y="1556792"/>
            <a:ext cx="8064896" cy="5004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de-DE" sz="1800" dirty="0"/>
          </a:p>
        </p:txBody>
      </p:sp>
      <p:sp>
        <p:nvSpPr>
          <p:cNvPr id="16" name="Textfeld 15"/>
          <p:cNvSpPr txBox="1"/>
          <p:nvPr/>
        </p:nvSpPr>
        <p:spPr>
          <a:xfrm>
            <a:off x="4211960" y="2924944"/>
            <a:ext cx="114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pruning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43747" y="414908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build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5" name="Gerader Verbinder 24"/>
          <p:cNvCxnSpPr/>
          <p:nvPr/>
        </p:nvCxnSpPr>
        <p:spPr>
          <a:xfrm flipH="1">
            <a:off x="4891585" y="3909260"/>
            <a:ext cx="385215" cy="29911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4578999" y="4490212"/>
            <a:ext cx="204448" cy="1922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67544" y="1672932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pruning</a:t>
            </a:r>
            <a:r>
              <a:rPr lang="en-US" sz="2400" dirty="0" smtClean="0"/>
              <a:t> </a:t>
            </a:r>
            <a:r>
              <a:rPr lang="en-US" sz="2400" dirty="0"/>
              <a:t>derives PES (one system </a:t>
            </a:r>
            <a:r>
              <a:rPr lang="en-US" sz="2400" dirty="0" smtClean="0"/>
              <a:t>configuration) </a:t>
            </a:r>
            <a:r>
              <a:rPr lang="en-US" sz="2400" dirty="0"/>
              <a:t>from SES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build</a:t>
            </a:r>
            <a:r>
              <a:rPr lang="en-US" sz="2400" dirty="0"/>
              <a:t> generates simulation model (SM) from PES &amp; MB</a:t>
            </a:r>
          </a:p>
          <a:p>
            <a:endParaRPr lang="en-US" dirty="0"/>
          </a:p>
        </p:txBody>
      </p:sp>
      <p:grpSp>
        <p:nvGrpSpPr>
          <p:cNvPr id="33" name="Gruppieren 32"/>
          <p:cNvGrpSpPr/>
          <p:nvPr/>
        </p:nvGrpSpPr>
        <p:grpSpPr>
          <a:xfrm>
            <a:off x="474279" y="2780928"/>
            <a:ext cx="3744416" cy="3934112"/>
            <a:chOff x="474279" y="2780928"/>
            <a:chExt cx="3744416" cy="3934112"/>
          </a:xfrm>
        </p:grpSpPr>
        <p:sp>
          <p:nvSpPr>
            <p:cNvPr id="10" name="Textfeld 9"/>
            <p:cNvSpPr txBox="1"/>
            <p:nvPr/>
          </p:nvSpPr>
          <p:spPr>
            <a:xfrm rot="16200000">
              <a:off x="5159" y="4281201"/>
              <a:ext cx="1624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MODELING</a:t>
              </a:r>
              <a:endParaRPr lang="en-US" b="1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74279" y="2780928"/>
              <a:ext cx="3744416" cy="393411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uppieren 21"/>
            <p:cNvGrpSpPr/>
            <p:nvPr/>
          </p:nvGrpSpPr>
          <p:grpSpPr>
            <a:xfrm>
              <a:off x="1107853" y="5387599"/>
              <a:ext cx="2888084" cy="1209753"/>
              <a:chOff x="1107853" y="5387599"/>
              <a:chExt cx="2888084" cy="1209753"/>
            </a:xfrm>
          </p:grpSpPr>
          <p:grpSp>
            <p:nvGrpSpPr>
              <p:cNvPr id="14" name="Gruppieren 13"/>
              <p:cNvGrpSpPr/>
              <p:nvPr/>
            </p:nvGrpSpPr>
            <p:grpSpPr>
              <a:xfrm>
                <a:off x="1107853" y="5387599"/>
                <a:ext cx="2888084" cy="1209753"/>
                <a:chOff x="1107853" y="5387599"/>
                <a:chExt cx="2888084" cy="1209753"/>
              </a:xfrm>
            </p:grpSpPr>
            <p:pic>
              <p:nvPicPr>
                <p:cNvPr id="5" name="Grafik 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07853" y="5387599"/>
                  <a:ext cx="2888084" cy="1209753"/>
                </a:xfrm>
                <a:prstGeom prst="rect">
                  <a:avLst/>
                </a:prstGeom>
              </p:spPr>
            </p:pic>
            <p:sp>
              <p:nvSpPr>
                <p:cNvPr id="12" name="Rechteck 11"/>
                <p:cNvSpPr/>
                <p:nvPr/>
              </p:nvSpPr>
              <p:spPr>
                <a:xfrm>
                  <a:off x="2033195" y="6336255"/>
                  <a:ext cx="548640" cy="1721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hteck 27"/>
                <p:cNvSpPr/>
                <p:nvPr/>
              </p:nvSpPr>
              <p:spPr>
                <a:xfrm>
                  <a:off x="2718096" y="6340377"/>
                  <a:ext cx="548640" cy="1721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feld 18"/>
              <p:cNvSpPr txBox="1"/>
              <p:nvPr/>
            </p:nvSpPr>
            <p:spPr>
              <a:xfrm>
                <a:off x="2127848" y="6272118"/>
                <a:ext cx="2493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 smtClean="0"/>
                  <a:t>lc</a:t>
                </a:r>
                <a:endParaRPr lang="en-US" sz="1200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2839652" y="6272884"/>
                <a:ext cx="3481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/>
                  <a:t>n</a:t>
                </a:r>
                <a:r>
                  <a:rPr lang="de-DE" sz="1200" dirty="0" err="1" smtClean="0"/>
                  <a:t>c</a:t>
                </a:r>
                <a:endParaRPr lang="en-US" sz="1200" dirty="0"/>
              </a:p>
            </p:txBody>
          </p:sp>
        </p:grpSp>
        <p:grpSp>
          <p:nvGrpSpPr>
            <p:cNvPr id="32" name="Gruppieren 31"/>
            <p:cNvGrpSpPr/>
            <p:nvPr/>
          </p:nvGrpSpPr>
          <p:grpSpPr>
            <a:xfrm>
              <a:off x="1107851" y="2943926"/>
              <a:ext cx="2888085" cy="2257914"/>
              <a:chOff x="1107851" y="2943926"/>
              <a:chExt cx="2888085" cy="2257914"/>
            </a:xfrm>
          </p:grpSpPr>
          <p:pic>
            <p:nvPicPr>
              <p:cNvPr id="4" name="Grafik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7851" y="2943926"/>
                <a:ext cx="2888085" cy="2257914"/>
              </a:xfrm>
              <a:prstGeom prst="rect">
                <a:avLst/>
              </a:prstGeom>
            </p:spPr>
          </p:pic>
          <p:sp>
            <p:nvSpPr>
              <p:cNvPr id="8" name="Textfeld 7"/>
              <p:cNvSpPr txBox="1"/>
              <p:nvPr/>
            </p:nvSpPr>
            <p:spPr>
              <a:xfrm>
                <a:off x="1125258" y="2987660"/>
                <a:ext cx="643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SES</a:t>
                </a:r>
                <a:endParaRPr lang="en-US" dirty="0"/>
              </a:p>
            </p:txBody>
          </p:sp>
          <p:sp>
            <p:nvSpPr>
              <p:cNvPr id="26" name="Rechteck 25"/>
              <p:cNvSpPr/>
              <p:nvPr/>
            </p:nvSpPr>
            <p:spPr>
              <a:xfrm>
                <a:off x="2443999" y="4540388"/>
                <a:ext cx="266250" cy="109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2819243" y="4543265"/>
                <a:ext cx="266250" cy="109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2397079" y="4458017"/>
                <a:ext cx="2824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err="1" smtClean="0"/>
                  <a:t>lc</a:t>
                </a:r>
                <a:endParaRPr lang="en-US" sz="1000" dirty="0"/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2743072" y="4464432"/>
                <a:ext cx="3209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err="1"/>
                  <a:t>n</a:t>
                </a:r>
                <a:r>
                  <a:rPr lang="de-DE" sz="1000" dirty="0" err="1" smtClean="0"/>
                  <a:t>c</a:t>
                </a:r>
                <a:endParaRPr lang="en-US" sz="1000" dirty="0"/>
              </a:p>
            </p:txBody>
          </p:sp>
        </p:grpSp>
      </p:grpSp>
      <p:cxnSp>
        <p:nvCxnSpPr>
          <p:cNvPr id="23" name="Gerader Verbinder 22"/>
          <p:cNvCxnSpPr/>
          <p:nvPr/>
        </p:nvCxnSpPr>
        <p:spPr>
          <a:xfrm flipV="1">
            <a:off x="3419872" y="4581128"/>
            <a:ext cx="991996" cy="859528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pieren 42"/>
          <p:cNvGrpSpPr/>
          <p:nvPr/>
        </p:nvGrpSpPr>
        <p:grpSpPr>
          <a:xfrm>
            <a:off x="5149637" y="2699628"/>
            <a:ext cx="2662723" cy="1881500"/>
            <a:chOff x="5149637" y="2699628"/>
            <a:chExt cx="2662723" cy="1881500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5149637" y="2699628"/>
              <a:ext cx="2662723" cy="1881500"/>
              <a:chOff x="5149637" y="2699628"/>
              <a:chExt cx="2662723" cy="1881500"/>
            </a:xfrm>
          </p:grpSpPr>
          <p:grpSp>
            <p:nvGrpSpPr>
              <p:cNvPr id="40" name="Gruppieren 39"/>
              <p:cNvGrpSpPr/>
              <p:nvPr/>
            </p:nvGrpSpPr>
            <p:grpSpPr>
              <a:xfrm>
                <a:off x="5149637" y="2699628"/>
                <a:ext cx="2662723" cy="1881500"/>
                <a:chOff x="4769653" y="2699628"/>
                <a:chExt cx="2662723" cy="1881500"/>
              </a:xfrm>
            </p:grpSpPr>
            <p:pic>
              <p:nvPicPr>
                <p:cNvPr id="7" name="Grafik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69653" y="2719550"/>
                  <a:ext cx="2662723" cy="1861578"/>
                </a:xfrm>
                <a:prstGeom prst="rect">
                  <a:avLst/>
                </a:prstGeom>
              </p:spPr>
            </p:pic>
            <p:sp>
              <p:nvSpPr>
                <p:cNvPr id="15" name="Textfeld 14"/>
                <p:cNvSpPr txBox="1"/>
                <p:nvPr/>
              </p:nvSpPr>
              <p:spPr>
                <a:xfrm>
                  <a:off x="5220072" y="2699628"/>
                  <a:ext cx="6511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/>
                    <a:t>PES</a:t>
                  </a:r>
                  <a:endParaRPr lang="en-US" dirty="0"/>
                </a:p>
              </p:txBody>
            </p:sp>
          </p:grpSp>
          <p:sp>
            <p:nvSpPr>
              <p:cNvPr id="35" name="Rechteck 34"/>
              <p:cNvSpPr/>
              <p:nvPr/>
            </p:nvSpPr>
            <p:spPr>
              <a:xfrm>
                <a:off x="6435644" y="3533617"/>
                <a:ext cx="504056" cy="108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feld 37"/>
            <p:cNvSpPr txBox="1"/>
            <p:nvPr/>
          </p:nvSpPr>
          <p:spPr>
            <a:xfrm>
              <a:off x="6365000" y="3452213"/>
              <a:ext cx="5421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dirty="0" err="1" smtClean="0"/>
                <a:t>nc_var</a:t>
              </a:r>
              <a:endParaRPr lang="en-US" sz="900" dirty="0"/>
            </a:p>
          </p:txBody>
        </p:sp>
      </p:grpSp>
      <p:cxnSp>
        <p:nvCxnSpPr>
          <p:cNvPr id="21" name="Gerade Verbindung mit Pfeil 20"/>
          <p:cNvCxnSpPr/>
          <p:nvPr/>
        </p:nvCxnSpPr>
        <p:spPr>
          <a:xfrm>
            <a:off x="4283968" y="3356992"/>
            <a:ext cx="102971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/>
          <p:cNvGrpSpPr/>
          <p:nvPr/>
        </p:nvGrpSpPr>
        <p:grpSpPr>
          <a:xfrm>
            <a:off x="4877964" y="4310008"/>
            <a:ext cx="3636529" cy="2485105"/>
            <a:chOff x="4877964" y="4310008"/>
            <a:chExt cx="3636529" cy="2485105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4877964" y="4310008"/>
              <a:ext cx="3636529" cy="2485105"/>
              <a:chOff x="4877964" y="4310008"/>
              <a:chExt cx="3636529" cy="2485105"/>
            </a:xfrm>
          </p:grpSpPr>
          <p:sp>
            <p:nvSpPr>
              <p:cNvPr id="13" name="Textfeld 12"/>
              <p:cNvSpPr txBox="1"/>
              <p:nvPr/>
            </p:nvSpPr>
            <p:spPr>
              <a:xfrm>
                <a:off x="7911884" y="4310008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SM</a:t>
                </a:r>
                <a:endParaRPr lang="en-US" dirty="0"/>
              </a:p>
            </p:txBody>
          </p:sp>
          <p:grpSp>
            <p:nvGrpSpPr>
              <p:cNvPr id="53" name="Gruppieren 52"/>
              <p:cNvGrpSpPr/>
              <p:nvPr/>
            </p:nvGrpSpPr>
            <p:grpSpPr>
              <a:xfrm>
                <a:off x="4877964" y="4609902"/>
                <a:ext cx="3636529" cy="2185211"/>
                <a:chOff x="4877964" y="4609902"/>
                <a:chExt cx="3636529" cy="2185211"/>
              </a:xfrm>
            </p:grpSpPr>
            <p:grpSp>
              <p:nvGrpSpPr>
                <p:cNvPr id="48" name="Gruppieren 47"/>
                <p:cNvGrpSpPr/>
                <p:nvPr/>
              </p:nvGrpSpPr>
              <p:grpSpPr>
                <a:xfrm>
                  <a:off x="4877964" y="4609902"/>
                  <a:ext cx="3636529" cy="2185211"/>
                  <a:chOff x="4877964" y="4609902"/>
                  <a:chExt cx="3636529" cy="2185211"/>
                </a:xfrm>
              </p:grpSpPr>
              <p:grpSp>
                <p:nvGrpSpPr>
                  <p:cNvPr id="41" name="Gruppieren 40"/>
                  <p:cNvGrpSpPr/>
                  <p:nvPr/>
                </p:nvGrpSpPr>
                <p:grpSpPr>
                  <a:xfrm>
                    <a:off x="4877964" y="4609902"/>
                    <a:ext cx="3636529" cy="2185211"/>
                    <a:chOff x="4679888" y="4609902"/>
                    <a:chExt cx="3636528" cy="2185211"/>
                  </a:xfrm>
                </p:grpSpPr>
                <p:pic>
                  <p:nvPicPr>
                    <p:cNvPr id="6" name="Grafik 5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4679888" y="4609902"/>
                      <a:ext cx="3636528" cy="218521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" name="Textfeld 19"/>
                    <p:cNvSpPr txBox="1"/>
                    <p:nvPr/>
                  </p:nvSpPr>
                  <p:spPr>
                    <a:xfrm>
                      <a:off x="7593268" y="4715852"/>
                      <a:ext cx="1847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4" name="Rechteck 43"/>
                  <p:cNvSpPr/>
                  <p:nvPr/>
                </p:nvSpPr>
                <p:spPr>
                  <a:xfrm>
                    <a:off x="6478732" y="5325342"/>
                    <a:ext cx="587086" cy="1402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hteck 44"/>
                  <p:cNvSpPr/>
                  <p:nvPr/>
                </p:nvSpPr>
                <p:spPr>
                  <a:xfrm>
                    <a:off x="5220072" y="5477742"/>
                    <a:ext cx="587086" cy="1402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hteck 45"/>
                  <p:cNvSpPr/>
                  <p:nvPr/>
                </p:nvSpPr>
                <p:spPr>
                  <a:xfrm>
                    <a:off x="5242593" y="5975255"/>
                    <a:ext cx="587087" cy="1402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hteck 46"/>
                  <p:cNvSpPr/>
                  <p:nvPr/>
                </p:nvSpPr>
                <p:spPr>
                  <a:xfrm>
                    <a:off x="5239137" y="6497914"/>
                    <a:ext cx="587087" cy="1402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9" name="Textfeld 48"/>
                <p:cNvSpPr txBox="1"/>
                <p:nvPr/>
              </p:nvSpPr>
              <p:spPr>
                <a:xfrm>
                  <a:off x="6413902" y="5235020"/>
                  <a:ext cx="4299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 err="1" smtClean="0"/>
                    <a:t>ctrl</a:t>
                  </a:r>
                  <a:endParaRPr lang="en-US" sz="1200" dirty="0"/>
                </a:p>
              </p:txBody>
            </p:sp>
            <p:sp>
              <p:nvSpPr>
                <p:cNvPr id="50" name="Textfeld 49"/>
                <p:cNvSpPr txBox="1"/>
                <p:nvPr/>
              </p:nvSpPr>
              <p:spPr>
                <a:xfrm>
                  <a:off x="5160899" y="5387420"/>
                  <a:ext cx="70724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/>
                    <a:t>s</a:t>
                  </a:r>
                  <a:r>
                    <a:rPr lang="de-DE" sz="1200" dirty="0" smtClean="0"/>
                    <a:t>ine_s1</a:t>
                  </a:r>
                  <a:endParaRPr lang="en-US" sz="1200" dirty="0"/>
                </a:p>
              </p:txBody>
            </p:sp>
            <p:sp>
              <p:nvSpPr>
                <p:cNvPr id="51" name="Textfeld 50"/>
                <p:cNvSpPr txBox="1"/>
                <p:nvPr/>
              </p:nvSpPr>
              <p:spPr>
                <a:xfrm>
                  <a:off x="5157443" y="5893099"/>
                  <a:ext cx="70724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 smtClean="0"/>
                    <a:t>sine_s2</a:t>
                  </a:r>
                  <a:endParaRPr lang="en-US" sz="1200" dirty="0"/>
                </a:p>
              </p:txBody>
            </p:sp>
            <p:sp>
              <p:nvSpPr>
                <p:cNvPr id="52" name="Textfeld 51"/>
                <p:cNvSpPr txBox="1"/>
                <p:nvPr/>
              </p:nvSpPr>
              <p:spPr>
                <a:xfrm>
                  <a:off x="5158454" y="6398278"/>
                  <a:ext cx="7120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 smtClean="0"/>
                    <a:t>step_s3</a:t>
                  </a:r>
                  <a:endParaRPr lang="en-US" sz="1200" dirty="0"/>
                </a:p>
              </p:txBody>
            </p:sp>
          </p:grpSp>
        </p:grpSp>
        <p:sp>
          <p:nvSpPr>
            <p:cNvPr id="55" name="Textfeld 54"/>
            <p:cNvSpPr txBox="1"/>
            <p:nvPr/>
          </p:nvSpPr>
          <p:spPr>
            <a:xfrm>
              <a:off x="5004048" y="4705129"/>
              <a:ext cx="514885" cy="22892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200" b="1" dirty="0" err="1" smtClean="0"/>
                <a:t>mus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4381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</a:t>
            </a:r>
            <a:r>
              <a:rPr lang="de-DE" dirty="0" smtClean="0"/>
              <a:t>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Introduction</a:t>
            </a:r>
            <a:endParaRPr lang="de-DE" dirty="0" smtClean="0"/>
          </a:p>
          <a:p>
            <a:r>
              <a:rPr lang="de-DE" dirty="0" smtClean="0"/>
              <a:t>M&amp;S </a:t>
            </a:r>
            <a:r>
              <a:rPr lang="de-DE" dirty="0" err="1" smtClean="0"/>
              <a:t>Using</a:t>
            </a:r>
            <a:r>
              <a:rPr lang="de-DE" dirty="0" smtClean="0"/>
              <a:t> SES/MB Approach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Basics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SES</a:t>
            </a:r>
          </a:p>
          <a:p>
            <a:r>
              <a:rPr lang="de-DE" dirty="0" smtClean="0"/>
              <a:t>CEA</a:t>
            </a:r>
            <a:r>
              <a:rPr lang="tr-TR" dirty="0" smtClean="0"/>
              <a:t>’</a:t>
            </a:r>
            <a:r>
              <a:rPr lang="de-DE" dirty="0" smtClean="0"/>
              <a:t>s Extended </a:t>
            </a:r>
            <a:r>
              <a:rPr lang="de-DE" dirty="0"/>
              <a:t>SES/MB </a:t>
            </a:r>
            <a:r>
              <a:rPr lang="de-DE" dirty="0" smtClean="0"/>
              <a:t>Infrastructure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Software Tools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u="sng" dirty="0" smtClean="0"/>
              <a:t>Live Demo</a:t>
            </a:r>
            <a:r>
              <a:rPr lang="de-DE" dirty="0" smtClean="0"/>
              <a:t>)</a:t>
            </a:r>
          </a:p>
          <a:p>
            <a:r>
              <a:rPr lang="de-DE" dirty="0" smtClean="0"/>
              <a:t>Summary (&amp; </a:t>
            </a:r>
            <a:r>
              <a:rPr lang="de-DE" dirty="0" err="1" smtClean="0"/>
              <a:t>Applications</a:t>
            </a:r>
            <a:r>
              <a:rPr lang="de-DE" dirty="0" smtClean="0"/>
              <a:t>)</a:t>
            </a:r>
          </a:p>
          <a:p>
            <a:r>
              <a:rPr lang="de-DE" dirty="0" smtClean="0"/>
              <a:t>References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 smtClean="0"/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6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177668"/>
            <a:ext cx="7921571" cy="1257300"/>
          </a:xfrm>
        </p:spPr>
        <p:txBody>
          <a:bodyPr>
            <a:normAutofit/>
          </a:bodyPr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r>
              <a:rPr lang="de-DE" dirty="0"/>
              <a:t/>
            </a:r>
            <a:br>
              <a:rPr lang="de-DE" dirty="0"/>
            </a:br>
            <a:r>
              <a:rPr lang="de-DE" sz="2400" b="1" dirty="0" err="1" smtClean="0"/>
              <a:t>Tree</a:t>
            </a:r>
            <a:r>
              <a:rPr lang="de-DE" sz="2400" b="1" dirty="0"/>
              <a:t> </a:t>
            </a:r>
            <a:r>
              <a:rPr lang="de-DE" sz="2400" b="1" dirty="0" smtClean="0"/>
              <a:t>Elements</a:t>
            </a:r>
            <a:r>
              <a:rPr lang="de-DE" sz="2400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/>
          <a:lstStyle/>
          <a:p>
            <a:endParaRPr lang="de-DE" sz="2000" dirty="0" smtClean="0"/>
          </a:p>
          <a:p>
            <a:r>
              <a:rPr lang="de-DE" sz="2000" dirty="0" err="1"/>
              <a:t>T</a:t>
            </a:r>
            <a:r>
              <a:rPr lang="de-DE" sz="2000" dirty="0" err="1" smtClean="0"/>
              <a:t>ree</a:t>
            </a:r>
            <a:r>
              <a:rPr lang="de-DE" sz="2000" dirty="0" smtClean="0"/>
              <a:t>={ </a:t>
            </a:r>
            <a:r>
              <a:rPr lang="de-DE" sz="2000" dirty="0" err="1" smtClean="0"/>
              <a:t>nodes</a:t>
            </a:r>
            <a:r>
              <a:rPr lang="de-DE" sz="2000" dirty="0" smtClean="0"/>
              <a:t>, </a:t>
            </a:r>
            <a:r>
              <a:rPr lang="de-DE" sz="2000" dirty="0" err="1"/>
              <a:t>e</a:t>
            </a:r>
            <a:r>
              <a:rPr lang="de-DE" sz="2000" dirty="0" err="1" smtClean="0"/>
              <a:t>dges</a:t>
            </a:r>
            <a:r>
              <a:rPr lang="de-DE" sz="2000" dirty="0" smtClean="0"/>
              <a:t>, </a:t>
            </a:r>
            <a:r>
              <a:rPr lang="de-DE" sz="2000" dirty="0" err="1" smtClean="0"/>
              <a:t>attributes</a:t>
            </a:r>
            <a:r>
              <a:rPr lang="de-DE" sz="2000" dirty="0" smtClean="0"/>
              <a:t>}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N</a:t>
            </a:r>
            <a:r>
              <a:rPr lang="de-DE" sz="2000" b="1" dirty="0" smtClean="0">
                <a:solidFill>
                  <a:srgbClr val="FF0000"/>
                </a:solidFill>
              </a:rPr>
              <a:t>odes </a:t>
            </a:r>
          </a:p>
          <a:p>
            <a:pPr lvl="1"/>
            <a:r>
              <a:rPr lang="de-DE" sz="1700" b="1" dirty="0" err="1"/>
              <a:t>r</a:t>
            </a:r>
            <a:r>
              <a:rPr lang="de-DE" sz="1700" b="1" dirty="0" err="1" smtClean="0"/>
              <a:t>oot</a:t>
            </a:r>
            <a:r>
              <a:rPr lang="de-DE" sz="1700" b="1" dirty="0" smtClean="0"/>
              <a:t>, </a:t>
            </a:r>
            <a:r>
              <a:rPr lang="de-DE" sz="1700" b="1" dirty="0" err="1"/>
              <a:t>i</a:t>
            </a:r>
            <a:r>
              <a:rPr lang="de-DE" sz="1700" b="1" dirty="0" err="1" smtClean="0"/>
              <a:t>nner</a:t>
            </a:r>
            <a:r>
              <a:rPr lang="de-DE" sz="1700" b="1" dirty="0" smtClean="0"/>
              <a:t>, </a:t>
            </a:r>
            <a:r>
              <a:rPr lang="de-DE" sz="1700" b="1" dirty="0" err="1"/>
              <a:t>l</a:t>
            </a:r>
            <a:r>
              <a:rPr lang="de-DE" sz="1700" b="1" dirty="0" err="1" smtClean="0"/>
              <a:t>eaves</a:t>
            </a:r>
            <a:endParaRPr lang="de-DE" sz="1700" b="1" u="sng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pPr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43271"/>
              </p:ext>
            </p:extLst>
          </p:nvPr>
        </p:nvGraphicFramePr>
        <p:xfrm>
          <a:off x="1214414" y="3786209"/>
          <a:ext cx="6213475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9" name="Visio" r:id="rId3" imgW="6218301" imgH="2644364" progId="Visio.Drawing.11">
                  <p:embed/>
                </p:oleObj>
              </mc:Choice>
              <mc:Fallback>
                <p:oleObj name="Visio" r:id="rId3" imgW="6218301" imgH="2644364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3786209"/>
                        <a:ext cx="6213475" cy="264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oliennummernplatzhalter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err="1" smtClean="0"/>
              <a:t>Tree</a:t>
            </a:r>
            <a:r>
              <a:rPr lang="de-DE" sz="2400" b="1" dirty="0" smtClean="0"/>
              <a:t> Elements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/>
          <a:lstStyle/>
          <a:p>
            <a:endParaRPr lang="de-DE" sz="2000" dirty="0" smtClean="0"/>
          </a:p>
          <a:p>
            <a:r>
              <a:rPr lang="de-DE" sz="2000" dirty="0" err="1"/>
              <a:t>T</a:t>
            </a:r>
            <a:r>
              <a:rPr lang="de-DE" sz="2000" dirty="0" err="1" smtClean="0"/>
              <a:t>ree</a:t>
            </a:r>
            <a:r>
              <a:rPr lang="de-DE" sz="2000" dirty="0" smtClean="0"/>
              <a:t>={</a:t>
            </a:r>
            <a:r>
              <a:rPr lang="de-DE" sz="2000" dirty="0" err="1" smtClean="0"/>
              <a:t>nodes</a:t>
            </a:r>
            <a:r>
              <a:rPr lang="de-DE" sz="2000" dirty="0" smtClean="0"/>
              <a:t>, </a:t>
            </a:r>
            <a:r>
              <a:rPr lang="de-DE" sz="2000" dirty="0" err="1"/>
              <a:t>e</a:t>
            </a:r>
            <a:r>
              <a:rPr lang="de-DE" sz="2000" dirty="0" err="1" smtClean="0"/>
              <a:t>dges</a:t>
            </a:r>
            <a:r>
              <a:rPr lang="de-DE" sz="2000" dirty="0" smtClean="0"/>
              <a:t>, </a:t>
            </a:r>
            <a:r>
              <a:rPr lang="de-DE" sz="2000" dirty="0" err="1" smtClean="0"/>
              <a:t>attributes</a:t>
            </a:r>
            <a:r>
              <a:rPr lang="de-DE" sz="2000" dirty="0" smtClean="0"/>
              <a:t>}</a:t>
            </a:r>
          </a:p>
          <a:p>
            <a:r>
              <a:rPr lang="de-DE" sz="2000" dirty="0"/>
              <a:t>N</a:t>
            </a:r>
            <a:r>
              <a:rPr lang="de-DE" sz="2000" dirty="0" smtClean="0"/>
              <a:t>odes</a:t>
            </a:r>
          </a:p>
          <a:p>
            <a:pPr lvl="1"/>
            <a:r>
              <a:rPr lang="de-DE" sz="1700" dirty="0" err="1"/>
              <a:t>r</a:t>
            </a:r>
            <a:r>
              <a:rPr lang="de-DE" sz="1700" dirty="0" err="1" smtClean="0"/>
              <a:t>oot</a:t>
            </a:r>
            <a:r>
              <a:rPr lang="de-DE" sz="1700" dirty="0" smtClean="0"/>
              <a:t>, </a:t>
            </a:r>
            <a:r>
              <a:rPr lang="de-DE" sz="1700" dirty="0" err="1"/>
              <a:t>i</a:t>
            </a:r>
            <a:r>
              <a:rPr lang="de-DE" sz="1700" dirty="0" err="1" smtClean="0"/>
              <a:t>nner</a:t>
            </a:r>
            <a:r>
              <a:rPr lang="de-DE" sz="1700" dirty="0" smtClean="0"/>
              <a:t>, </a:t>
            </a:r>
            <a:r>
              <a:rPr lang="de-DE" sz="1700" dirty="0" err="1"/>
              <a:t>l</a:t>
            </a:r>
            <a:r>
              <a:rPr lang="de-DE" sz="1700" dirty="0" err="1" smtClean="0"/>
              <a:t>eaves</a:t>
            </a:r>
            <a:endParaRPr lang="de-DE" sz="1700" dirty="0" smtClean="0"/>
          </a:p>
          <a:p>
            <a:r>
              <a:rPr lang="de-DE" sz="2000" b="1" dirty="0" err="1">
                <a:solidFill>
                  <a:srgbClr val="00B050"/>
                </a:solidFill>
              </a:rPr>
              <a:t>E</a:t>
            </a:r>
            <a:r>
              <a:rPr lang="de-DE" sz="2000" b="1" dirty="0" err="1" smtClean="0">
                <a:solidFill>
                  <a:srgbClr val="00B050"/>
                </a:solidFill>
              </a:rPr>
              <a:t>dges</a:t>
            </a:r>
            <a:endParaRPr lang="de-DE" sz="2000" b="1" dirty="0" smtClean="0">
              <a:solidFill>
                <a:srgbClr val="00B050"/>
              </a:solidFill>
            </a:endParaRPr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pPr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80770"/>
              </p:ext>
            </p:extLst>
          </p:nvPr>
        </p:nvGraphicFramePr>
        <p:xfrm>
          <a:off x="1214438" y="3786188"/>
          <a:ext cx="6213475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0" name="Visio" r:id="rId3" imgW="6218301" imgH="2644364" progId="Visio.Drawing.11">
                  <p:embed/>
                </p:oleObj>
              </mc:Choice>
              <mc:Fallback>
                <p:oleObj name="Visio" r:id="rId3" imgW="6218301" imgH="2644364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786188"/>
                        <a:ext cx="6213475" cy="264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oliennummernplatzhalter 3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r>
              <a:rPr lang="de-DE" dirty="0"/>
              <a:t/>
            </a:r>
            <a:br>
              <a:rPr lang="de-DE" dirty="0"/>
            </a:br>
            <a:r>
              <a:rPr lang="de-DE" sz="2400" b="1" dirty="0" err="1" smtClean="0"/>
              <a:t>Tree</a:t>
            </a:r>
            <a:r>
              <a:rPr lang="de-DE" sz="2400" b="1" dirty="0" smtClean="0"/>
              <a:t> Elements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/>
          <a:lstStyle/>
          <a:p>
            <a:endParaRPr lang="de-DE" sz="2000" dirty="0" smtClean="0"/>
          </a:p>
          <a:p>
            <a:r>
              <a:rPr lang="de-DE" sz="2000" dirty="0" err="1"/>
              <a:t>T</a:t>
            </a:r>
            <a:r>
              <a:rPr lang="de-DE" sz="2000" dirty="0" err="1" smtClean="0"/>
              <a:t>ree</a:t>
            </a:r>
            <a:r>
              <a:rPr lang="de-DE" sz="2000" dirty="0" smtClean="0"/>
              <a:t>={</a:t>
            </a:r>
            <a:r>
              <a:rPr lang="de-DE" sz="2000" dirty="0" err="1" smtClean="0"/>
              <a:t>nodes</a:t>
            </a:r>
            <a:r>
              <a:rPr lang="de-DE" sz="2000" dirty="0" smtClean="0"/>
              <a:t>, </a:t>
            </a:r>
            <a:r>
              <a:rPr lang="de-DE" sz="2000" dirty="0" err="1"/>
              <a:t>e</a:t>
            </a:r>
            <a:r>
              <a:rPr lang="de-DE" sz="2000" dirty="0" err="1" smtClean="0"/>
              <a:t>dges</a:t>
            </a:r>
            <a:r>
              <a:rPr lang="de-DE" sz="2000" dirty="0" smtClean="0"/>
              <a:t>, </a:t>
            </a:r>
            <a:r>
              <a:rPr lang="de-DE" sz="2000" dirty="0" err="1" smtClean="0"/>
              <a:t>attributes</a:t>
            </a:r>
            <a:r>
              <a:rPr lang="de-DE" sz="2000" dirty="0" smtClean="0"/>
              <a:t>}</a:t>
            </a:r>
          </a:p>
          <a:p>
            <a:r>
              <a:rPr lang="de-DE" sz="2000" dirty="0"/>
              <a:t>N</a:t>
            </a:r>
            <a:r>
              <a:rPr lang="de-DE" sz="2000" dirty="0" smtClean="0"/>
              <a:t>odes</a:t>
            </a:r>
          </a:p>
          <a:p>
            <a:pPr lvl="1"/>
            <a:r>
              <a:rPr lang="de-DE" sz="1700" dirty="0" err="1"/>
              <a:t>r</a:t>
            </a:r>
            <a:r>
              <a:rPr lang="de-DE" sz="1700" dirty="0" err="1" smtClean="0"/>
              <a:t>oot</a:t>
            </a:r>
            <a:r>
              <a:rPr lang="de-DE" sz="1700" dirty="0" smtClean="0"/>
              <a:t>, </a:t>
            </a:r>
            <a:r>
              <a:rPr lang="de-DE" sz="1700" dirty="0" err="1"/>
              <a:t>i</a:t>
            </a:r>
            <a:r>
              <a:rPr lang="de-DE" sz="1700" dirty="0" err="1" smtClean="0"/>
              <a:t>nner</a:t>
            </a:r>
            <a:r>
              <a:rPr lang="de-DE" sz="1700" dirty="0" smtClean="0"/>
              <a:t>, </a:t>
            </a:r>
            <a:r>
              <a:rPr lang="de-DE" sz="1700" dirty="0" err="1"/>
              <a:t>l</a:t>
            </a:r>
            <a:r>
              <a:rPr lang="de-DE" sz="1700" dirty="0" err="1" smtClean="0"/>
              <a:t>eaves</a:t>
            </a:r>
            <a:endParaRPr lang="de-DE" sz="1700" dirty="0" smtClean="0"/>
          </a:p>
          <a:p>
            <a:r>
              <a:rPr lang="de-DE" sz="2000" dirty="0" err="1"/>
              <a:t>E</a:t>
            </a:r>
            <a:r>
              <a:rPr lang="de-DE" sz="2000" dirty="0" err="1" smtClean="0"/>
              <a:t>dges</a:t>
            </a:r>
            <a:endParaRPr lang="de-DE" sz="2000" dirty="0" smtClean="0"/>
          </a:p>
          <a:p>
            <a:pPr lvl="1"/>
            <a:r>
              <a:rPr lang="de-DE" sz="1700" b="1" dirty="0" err="1">
                <a:solidFill>
                  <a:srgbClr val="002060"/>
                </a:solidFill>
              </a:rPr>
              <a:t>p</a:t>
            </a:r>
            <a:r>
              <a:rPr lang="de-DE" sz="1700" b="1" dirty="0" err="1" smtClean="0">
                <a:solidFill>
                  <a:srgbClr val="002060"/>
                </a:solidFill>
              </a:rPr>
              <a:t>ath</a:t>
            </a:r>
            <a:endParaRPr lang="de-DE" sz="1700" b="1" dirty="0" smtClean="0">
              <a:solidFill>
                <a:srgbClr val="002060"/>
              </a:solidFill>
            </a:endParaRPr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pPr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333869"/>
              </p:ext>
            </p:extLst>
          </p:nvPr>
        </p:nvGraphicFramePr>
        <p:xfrm>
          <a:off x="1214414" y="3786209"/>
          <a:ext cx="6213475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2" name="Visio" r:id="rId3" imgW="6218301" imgH="2644364" progId="Visio.Drawing.11">
                  <p:embed/>
                </p:oleObj>
              </mc:Choice>
              <mc:Fallback>
                <p:oleObj name="Visio" r:id="rId3" imgW="6218301" imgH="2644364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3786209"/>
                        <a:ext cx="6213475" cy="264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Gerade Verbindung 23"/>
          <p:cNvCxnSpPr/>
          <p:nvPr/>
        </p:nvCxnSpPr>
        <p:spPr>
          <a:xfrm rot="5400000">
            <a:off x="4491037" y="4212437"/>
            <a:ext cx="21431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5400000">
            <a:off x="4484687" y="4600575"/>
            <a:ext cx="21431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rot="10800000">
            <a:off x="2493948" y="4689485"/>
            <a:ext cx="2092340" cy="63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5400000">
            <a:off x="2414575" y="4771229"/>
            <a:ext cx="172254" cy="23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rot="5400000">
            <a:off x="2328471" y="5181989"/>
            <a:ext cx="325440" cy="398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rot="10800000" flipV="1">
            <a:off x="1720830" y="5353050"/>
            <a:ext cx="781070" cy="1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rot="5400000">
            <a:off x="1664072" y="5408234"/>
            <a:ext cx="10081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rot="16200000" flipH="1">
            <a:off x="1602581" y="5761831"/>
            <a:ext cx="269082" cy="555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rot="10800000">
            <a:off x="1341434" y="5886450"/>
            <a:ext cx="78581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rot="5400000">
            <a:off x="1282282" y="5955113"/>
            <a:ext cx="148457" cy="16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rot="5400000">
            <a:off x="2034756" y="5959877"/>
            <a:ext cx="148457" cy="160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err="1" smtClean="0"/>
              <a:t>Tree</a:t>
            </a:r>
            <a:r>
              <a:rPr lang="de-DE" sz="2400" b="1" dirty="0" smtClean="0"/>
              <a:t> Elements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/>
          <a:lstStyle/>
          <a:p>
            <a:endParaRPr lang="de-DE" sz="2000" dirty="0" smtClean="0"/>
          </a:p>
          <a:p>
            <a:r>
              <a:rPr lang="de-DE" sz="2000" dirty="0" err="1"/>
              <a:t>T</a:t>
            </a:r>
            <a:r>
              <a:rPr lang="de-DE" sz="2000" dirty="0" err="1" smtClean="0"/>
              <a:t>ree</a:t>
            </a:r>
            <a:r>
              <a:rPr lang="de-DE" sz="2000" dirty="0" smtClean="0"/>
              <a:t>={</a:t>
            </a:r>
            <a:r>
              <a:rPr lang="de-DE" sz="2000" dirty="0" err="1" smtClean="0"/>
              <a:t>nodes</a:t>
            </a:r>
            <a:r>
              <a:rPr lang="de-DE" sz="2000" dirty="0" smtClean="0"/>
              <a:t>, </a:t>
            </a:r>
            <a:r>
              <a:rPr lang="de-DE" sz="2000" dirty="0" err="1"/>
              <a:t>e</a:t>
            </a:r>
            <a:r>
              <a:rPr lang="de-DE" sz="2000" dirty="0" err="1" smtClean="0"/>
              <a:t>dges</a:t>
            </a:r>
            <a:r>
              <a:rPr lang="de-DE" sz="2000" dirty="0" smtClean="0"/>
              <a:t>, </a:t>
            </a:r>
            <a:r>
              <a:rPr lang="de-DE" sz="2000" dirty="0" err="1" smtClean="0"/>
              <a:t>attributes</a:t>
            </a:r>
            <a:r>
              <a:rPr lang="de-DE" sz="2000" dirty="0" smtClean="0"/>
              <a:t>}</a:t>
            </a:r>
          </a:p>
          <a:p>
            <a:r>
              <a:rPr lang="de-DE" sz="2000" dirty="0"/>
              <a:t>N</a:t>
            </a:r>
            <a:r>
              <a:rPr lang="de-DE" sz="2000" dirty="0" smtClean="0"/>
              <a:t>odes</a:t>
            </a:r>
          </a:p>
          <a:p>
            <a:pPr lvl="1"/>
            <a:r>
              <a:rPr lang="de-DE" sz="1700" dirty="0" err="1"/>
              <a:t>r</a:t>
            </a:r>
            <a:r>
              <a:rPr lang="de-DE" sz="1700" dirty="0" err="1" smtClean="0"/>
              <a:t>oot</a:t>
            </a:r>
            <a:r>
              <a:rPr lang="de-DE" sz="1700" dirty="0" smtClean="0"/>
              <a:t>, </a:t>
            </a:r>
            <a:r>
              <a:rPr lang="de-DE" sz="1700" dirty="0" err="1"/>
              <a:t>i</a:t>
            </a:r>
            <a:r>
              <a:rPr lang="de-DE" sz="1700" dirty="0" err="1" smtClean="0"/>
              <a:t>nner</a:t>
            </a:r>
            <a:r>
              <a:rPr lang="de-DE" sz="1700" dirty="0" smtClean="0"/>
              <a:t>, </a:t>
            </a:r>
            <a:r>
              <a:rPr lang="de-DE" sz="1700" dirty="0" err="1"/>
              <a:t>l</a:t>
            </a:r>
            <a:r>
              <a:rPr lang="de-DE" sz="1700" dirty="0" err="1" smtClean="0"/>
              <a:t>eaves</a:t>
            </a:r>
            <a:endParaRPr lang="de-DE" sz="1700" dirty="0" smtClean="0"/>
          </a:p>
          <a:p>
            <a:r>
              <a:rPr lang="de-DE" sz="2000" dirty="0" err="1"/>
              <a:t>E</a:t>
            </a:r>
            <a:r>
              <a:rPr lang="de-DE" sz="2000" dirty="0" err="1" smtClean="0"/>
              <a:t>dges</a:t>
            </a:r>
            <a:endParaRPr lang="de-DE" sz="2000" dirty="0" smtClean="0"/>
          </a:p>
          <a:p>
            <a:pPr lvl="1"/>
            <a:r>
              <a:rPr lang="de-DE" sz="1700" dirty="0" err="1"/>
              <a:t>p</a:t>
            </a:r>
            <a:r>
              <a:rPr lang="de-DE" sz="1700" dirty="0" err="1" smtClean="0"/>
              <a:t>ath</a:t>
            </a:r>
            <a:endParaRPr lang="de-DE" sz="1700" dirty="0" smtClean="0"/>
          </a:p>
          <a:p>
            <a:r>
              <a:rPr lang="de-DE" sz="2000" b="1" dirty="0">
                <a:solidFill>
                  <a:srgbClr val="FF0000"/>
                </a:solidFill>
              </a:rPr>
              <a:t>A</a:t>
            </a:r>
            <a:r>
              <a:rPr lang="de-DE" sz="2000" b="1" dirty="0" smtClean="0">
                <a:solidFill>
                  <a:srgbClr val="FF0000"/>
                </a:solidFill>
              </a:rPr>
              <a:t>ttributes</a:t>
            </a:r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pPr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553035"/>
              </p:ext>
            </p:extLst>
          </p:nvPr>
        </p:nvGraphicFramePr>
        <p:xfrm>
          <a:off x="1214414" y="3786209"/>
          <a:ext cx="6213475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65" name="Visio" r:id="rId3" imgW="6218301" imgH="2644364" progId="Visio.Drawing.11">
                  <p:embed/>
                </p:oleObj>
              </mc:Choice>
              <mc:Fallback>
                <p:oleObj name="Visio" r:id="rId3" imgW="6218301" imgH="264436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3786209"/>
                        <a:ext cx="6213475" cy="264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</a:t>
            </a:r>
            <a:r>
              <a:rPr lang="de-DE" dirty="0" smtClean="0"/>
              <a:t>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Introduction</a:t>
            </a:r>
            <a:endParaRPr lang="de-DE" dirty="0" smtClean="0"/>
          </a:p>
          <a:p>
            <a:r>
              <a:rPr lang="de-DE" dirty="0" smtClean="0"/>
              <a:t>M&amp;S </a:t>
            </a:r>
            <a:r>
              <a:rPr lang="de-DE" dirty="0" err="1" smtClean="0"/>
              <a:t>Using</a:t>
            </a:r>
            <a:r>
              <a:rPr lang="de-DE" dirty="0" smtClean="0"/>
              <a:t> SES/MB Approach</a:t>
            </a:r>
          </a:p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</a:p>
          <a:p>
            <a:r>
              <a:rPr lang="de-DE" dirty="0" smtClean="0"/>
              <a:t>CEA</a:t>
            </a:r>
            <a:r>
              <a:rPr lang="tr-TR" dirty="0" smtClean="0"/>
              <a:t>’</a:t>
            </a:r>
            <a:r>
              <a:rPr lang="de-DE" dirty="0" smtClean="0"/>
              <a:t>s Extended </a:t>
            </a:r>
            <a:r>
              <a:rPr lang="de-DE" dirty="0"/>
              <a:t>SES/MB </a:t>
            </a:r>
            <a:r>
              <a:rPr lang="de-DE" dirty="0" smtClean="0"/>
              <a:t>Infrastructure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Software Tools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u="sng" dirty="0" smtClean="0"/>
              <a:t>Live Demo</a:t>
            </a:r>
            <a:r>
              <a:rPr lang="de-DE" dirty="0" smtClean="0"/>
              <a:t>)</a:t>
            </a:r>
          </a:p>
          <a:p>
            <a:r>
              <a:rPr lang="de-DE" dirty="0" smtClean="0"/>
              <a:t>Summary (&amp; </a:t>
            </a:r>
            <a:r>
              <a:rPr lang="de-DE" dirty="0" err="1" smtClean="0"/>
              <a:t>Applications</a:t>
            </a:r>
            <a:r>
              <a:rPr lang="de-DE" dirty="0" smtClean="0"/>
              <a:t>)</a:t>
            </a:r>
          </a:p>
          <a:p>
            <a:r>
              <a:rPr lang="de-DE" dirty="0" smtClean="0"/>
              <a:t>References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 smtClean="0"/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2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smtClean="0"/>
              <a:t>Nodes &amp; Edge </a:t>
            </a:r>
            <a:r>
              <a:rPr lang="de-DE" sz="2400" b="1" dirty="0" err="1" smtClean="0"/>
              <a:t>Types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err="1" smtClean="0">
                <a:solidFill>
                  <a:srgbClr val="0070C0"/>
                </a:solidFill>
              </a:rPr>
              <a:t>Entity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n</a:t>
            </a:r>
            <a:r>
              <a:rPr lang="de-DE" b="1" dirty="0" err="1" smtClean="0">
                <a:solidFill>
                  <a:srgbClr val="0070C0"/>
                </a:solidFill>
              </a:rPr>
              <a:t>odes</a:t>
            </a:r>
            <a:r>
              <a:rPr lang="de-DE" b="1" dirty="0" smtClean="0">
                <a:solidFill>
                  <a:srgbClr val="0070C0"/>
                </a:solidFill>
              </a:rPr>
              <a:t> (|</a:t>
            </a:r>
            <a:r>
              <a:rPr lang="de-DE" b="1" dirty="0" err="1" smtClean="0">
                <a:solidFill>
                  <a:srgbClr val="0070C0"/>
                </a:solidFill>
              </a:rPr>
              <a:t>edges</a:t>
            </a:r>
            <a:r>
              <a:rPr lang="de-DE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de-DE" sz="1800" dirty="0" err="1"/>
              <a:t>R</a:t>
            </a:r>
            <a:r>
              <a:rPr lang="de-DE" sz="1800" dirty="0" err="1" smtClean="0"/>
              <a:t>epresent</a:t>
            </a:r>
            <a:r>
              <a:rPr lang="de-DE" sz="1800" dirty="0" smtClean="0"/>
              <a:t> </a:t>
            </a:r>
            <a:r>
              <a:rPr lang="de-DE" sz="1800" b="1" dirty="0" err="1" smtClean="0"/>
              <a:t>objects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a real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imaginary</a:t>
            </a:r>
            <a:r>
              <a:rPr lang="de-DE" sz="1800" dirty="0" smtClean="0"/>
              <a:t> </a:t>
            </a:r>
            <a:r>
              <a:rPr lang="de-DE" sz="1800" dirty="0" err="1" smtClean="0"/>
              <a:t>world</a:t>
            </a:r>
            <a:endParaRPr lang="de-DE" sz="1800" dirty="0"/>
          </a:p>
          <a:p>
            <a:pPr marL="365760" lvl="1" indent="0">
              <a:buNone/>
            </a:pPr>
            <a:r>
              <a:rPr lang="de-DE" sz="1300" b="1" dirty="0" smtClean="0"/>
              <a:t>(</a:t>
            </a:r>
            <a:r>
              <a:rPr lang="de-DE" sz="1300" b="1" dirty="0" err="1" smtClean="0"/>
              <a:t>root</a:t>
            </a:r>
            <a:r>
              <a:rPr lang="de-DE" sz="1300" dirty="0" smtClean="0"/>
              <a:t> </a:t>
            </a:r>
            <a:r>
              <a:rPr lang="de-DE" sz="1300" dirty="0" err="1"/>
              <a:t>and</a:t>
            </a:r>
            <a:r>
              <a:rPr lang="de-DE" sz="1300" dirty="0"/>
              <a:t> </a:t>
            </a:r>
            <a:r>
              <a:rPr lang="de-DE" sz="1300" b="1" dirty="0" err="1" smtClean="0"/>
              <a:t>leaf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nodes</a:t>
            </a:r>
            <a:r>
              <a:rPr lang="de-DE" sz="1300" dirty="0" smtClean="0"/>
              <a:t> </a:t>
            </a:r>
            <a:r>
              <a:rPr lang="de-DE" sz="1300" dirty="0" err="1"/>
              <a:t>are</a:t>
            </a:r>
            <a:r>
              <a:rPr lang="de-DE" sz="1300" dirty="0"/>
              <a:t> </a:t>
            </a:r>
            <a:r>
              <a:rPr lang="de-DE" sz="1300" dirty="0" err="1"/>
              <a:t>always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b="1" dirty="0"/>
              <a:t>type </a:t>
            </a:r>
            <a:r>
              <a:rPr lang="de-DE" sz="1300" b="1" dirty="0" err="1" smtClean="0"/>
              <a:t>entity</a:t>
            </a:r>
            <a:r>
              <a:rPr lang="de-DE" sz="1300" b="1" dirty="0" smtClean="0"/>
              <a:t>) </a:t>
            </a:r>
            <a:endParaRPr lang="de-DE" sz="1300" b="1" dirty="0"/>
          </a:p>
          <a:p>
            <a:r>
              <a:rPr lang="de-DE" sz="1600" b="1" dirty="0" smtClean="0"/>
              <a:t>in SES/MB </a:t>
            </a:r>
            <a:r>
              <a:rPr lang="de-DE" sz="1600" b="1" dirty="0" err="1" smtClean="0"/>
              <a:t>context</a:t>
            </a:r>
            <a:r>
              <a:rPr lang="de-DE" sz="1600" b="1" dirty="0" smtClean="0"/>
              <a:t>:</a:t>
            </a:r>
          </a:p>
          <a:p>
            <a:pPr lvl="1"/>
            <a:r>
              <a:rPr lang="de-DE" sz="1400" dirty="0" err="1"/>
              <a:t>e</a:t>
            </a:r>
            <a:r>
              <a:rPr lang="de-DE" sz="1400" dirty="0" err="1" smtClean="0"/>
              <a:t>ntities</a:t>
            </a:r>
            <a:r>
              <a:rPr lang="de-DE" sz="1400" dirty="0" smtClean="0"/>
              <a:t> </a:t>
            </a:r>
            <a:r>
              <a:rPr lang="de-DE" sz="1400" dirty="0" err="1" smtClean="0"/>
              <a:t>represent</a:t>
            </a:r>
            <a:r>
              <a:rPr lang="de-DE" sz="1400" dirty="0" smtClean="0"/>
              <a:t> </a:t>
            </a:r>
            <a:r>
              <a:rPr lang="de-DE" sz="1400" b="1" dirty="0" err="1" smtClean="0"/>
              <a:t>basic</a:t>
            </a:r>
            <a:r>
              <a:rPr lang="de-DE" sz="1400" dirty="0" smtClean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b="1" dirty="0" err="1"/>
              <a:t>coupled</a:t>
            </a:r>
            <a:r>
              <a:rPr lang="de-DE" sz="1400" b="1" dirty="0"/>
              <a:t> </a:t>
            </a:r>
            <a:r>
              <a:rPr lang="de-DE" sz="1400" b="1" dirty="0" err="1" smtClean="0"/>
              <a:t>systems</a:t>
            </a:r>
            <a:r>
              <a:rPr lang="de-DE" sz="1400" dirty="0" smtClean="0"/>
              <a:t> </a:t>
            </a:r>
            <a:r>
              <a:rPr lang="de-DE" sz="1400" dirty="0"/>
              <a:t>(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b="1" dirty="0" err="1"/>
              <a:t>abstract</a:t>
            </a:r>
            <a:r>
              <a:rPr lang="de-DE" sz="1400" dirty="0"/>
              <a:t> </a:t>
            </a:r>
            <a:r>
              <a:rPr lang="de-DE" sz="1400" dirty="0" err="1" smtClean="0"/>
              <a:t>systems</a:t>
            </a:r>
            <a:r>
              <a:rPr lang="de-DE" sz="1400" dirty="0" smtClean="0"/>
              <a:t>)</a:t>
            </a:r>
          </a:p>
          <a:p>
            <a:pPr lvl="1"/>
            <a:r>
              <a:rPr lang="de-DE" sz="1400" b="1" dirty="0" err="1" smtClean="0"/>
              <a:t>leaf</a:t>
            </a:r>
            <a:r>
              <a:rPr lang="de-DE" sz="1400" b="1" dirty="0" smtClean="0"/>
              <a:t> </a:t>
            </a:r>
            <a:r>
              <a:rPr lang="de-DE" sz="1400" dirty="0" err="1"/>
              <a:t>nodes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linked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basic</a:t>
            </a:r>
            <a:r>
              <a:rPr lang="de-DE" sz="1400" dirty="0"/>
              <a:t> </a:t>
            </a:r>
            <a:r>
              <a:rPr lang="de-DE" sz="1400" b="1" dirty="0" err="1"/>
              <a:t>systems</a:t>
            </a:r>
            <a:r>
              <a:rPr lang="de-DE" sz="1400" b="1" dirty="0"/>
              <a:t> in MB</a:t>
            </a:r>
            <a:endParaRPr lang="de-DE" sz="1400" b="1" dirty="0">
              <a:solidFill>
                <a:srgbClr val="FF0000"/>
              </a:solidFill>
            </a:endParaRPr>
          </a:p>
          <a:p>
            <a:pPr lvl="1"/>
            <a:r>
              <a:rPr lang="de-DE" sz="1400" dirty="0" err="1" smtClean="0"/>
              <a:t>entity</a:t>
            </a:r>
            <a:r>
              <a:rPr lang="de-DE" sz="1400" dirty="0" smtClean="0"/>
              <a:t> </a:t>
            </a:r>
            <a:r>
              <a:rPr lang="de-DE" sz="1400" b="1" dirty="0" err="1" smtClean="0"/>
              <a:t>attributs</a:t>
            </a:r>
            <a:r>
              <a:rPr lang="de-DE" sz="1400" dirty="0" smtClean="0"/>
              <a:t> </a:t>
            </a:r>
            <a:r>
              <a:rPr lang="de-DE" sz="1400" dirty="0" err="1" smtClean="0"/>
              <a:t>define</a:t>
            </a:r>
            <a:r>
              <a:rPr lang="de-DE" sz="1400" dirty="0" smtClean="0"/>
              <a:t> </a:t>
            </a:r>
            <a:r>
              <a:rPr lang="de-DE" sz="1400" b="1" dirty="0" err="1" smtClean="0"/>
              <a:t>system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parameters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20</a:t>
            </a:fld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52155"/>
              </p:ext>
            </p:extLst>
          </p:nvPr>
        </p:nvGraphicFramePr>
        <p:xfrm>
          <a:off x="820437" y="4098180"/>
          <a:ext cx="6213475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3" name="Visio" r:id="rId4" imgW="6218301" imgH="2644364" progId="Visio.Drawing.11">
                  <p:embed/>
                </p:oleObj>
              </mc:Choice>
              <mc:Fallback>
                <p:oleObj name="Visio" r:id="rId4" imgW="6218301" imgH="264436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37" y="4098180"/>
                        <a:ext cx="6213475" cy="264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899592" y="4258354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coupled</a:t>
            </a:r>
            <a:endParaRPr lang="en-US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364088" y="4232484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abstract</a:t>
            </a:r>
            <a:endParaRPr lang="en-US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51520" y="5157192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basic</a:t>
            </a:r>
            <a:endParaRPr lang="en-US" b="1" dirty="0"/>
          </a:p>
        </p:txBody>
      </p:sp>
      <p:cxnSp>
        <p:nvCxnSpPr>
          <p:cNvPr id="10" name="Gerade Verbindung mit Pfeil 9"/>
          <p:cNvCxnSpPr>
            <a:stCxn id="9" idx="2"/>
          </p:cNvCxnSpPr>
          <p:nvPr/>
        </p:nvCxnSpPr>
        <p:spPr>
          <a:xfrm>
            <a:off x="653233" y="5526524"/>
            <a:ext cx="261167" cy="752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467215" y="4627686"/>
            <a:ext cx="567624" cy="529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</p:cNvCxnSpPr>
          <p:nvPr/>
        </p:nvCxnSpPr>
        <p:spPr>
          <a:xfrm flipH="1">
            <a:off x="4860033" y="4601816"/>
            <a:ext cx="1091716" cy="627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/>
          <p:nvPr/>
        </p:nvCxnSpPr>
        <p:spPr>
          <a:xfrm flipV="1">
            <a:off x="6444208" y="4797152"/>
            <a:ext cx="1872208" cy="158417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/>
          <p:cNvCxnSpPr/>
          <p:nvPr/>
        </p:nvCxnSpPr>
        <p:spPr>
          <a:xfrm flipV="1">
            <a:off x="5474807" y="3611603"/>
            <a:ext cx="3008813" cy="275846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pieren 60"/>
          <p:cNvGrpSpPr/>
          <p:nvPr/>
        </p:nvGrpSpPr>
        <p:grpSpPr>
          <a:xfrm>
            <a:off x="7240294" y="3242482"/>
            <a:ext cx="1722900" cy="2510754"/>
            <a:chOff x="7240294" y="3242482"/>
            <a:chExt cx="1722900" cy="2510754"/>
          </a:xfrm>
        </p:grpSpPr>
        <p:sp>
          <p:nvSpPr>
            <p:cNvPr id="22" name="Rechteck 21"/>
            <p:cNvSpPr/>
            <p:nvPr/>
          </p:nvSpPr>
          <p:spPr>
            <a:xfrm>
              <a:off x="7240294" y="3242482"/>
              <a:ext cx="1722900" cy="25107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7343260" y="3781046"/>
              <a:ext cx="479997" cy="4786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E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7363183" y="4443750"/>
              <a:ext cx="479997" cy="4786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F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8419382" y="3869910"/>
              <a:ext cx="479997" cy="4786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C1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8109910" y="4443020"/>
              <a:ext cx="479997" cy="4786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D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7306517" y="3287078"/>
              <a:ext cx="6486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MB</a:t>
              </a:r>
              <a:endParaRPr lang="de-DE" dirty="0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7380312" y="5085184"/>
              <a:ext cx="479997" cy="4786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39" name="Rechteck 38"/>
            <p:cNvSpPr/>
            <p:nvPr/>
          </p:nvSpPr>
          <p:spPr>
            <a:xfrm>
              <a:off x="8124451" y="5110611"/>
              <a:ext cx="479997" cy="4786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44" name="Rechteck 43"/>
            <p:cNvSpPr/>
            <p:nvPr/>
          </p:nvSpPr>
          <p:spPr>
            <a:xfrm>
              <a:off x="7888676" y="3787325"/>
              <a:ext cx="479997" cy="4786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C2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45" name="Rechteck 44"/>
            <p:cNvSpPr/>
            <p:nvPr/>
          </p:nvSpPr>
          <p:spPr>
            <a:xfrm>
              <a:off x="8412483" y="3284984"/>
              <a:ext cx="479997" cy="4786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C3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7" name="Gerader Verbinder 46"/>
          <p:cNvCxnSpPr/>
          <p:nvPr/>
        </p:nvCxnSpPr>
        <p:spPr>
          <a:xfrm flipV="1">
            <a:off x="4907092" y="4142987"/>
            <a:ext cx="3253740" cy="223834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/>
          <p:cNvCxnSpPr/>
          <p:nvPr/>
        </p:nvCxnSpPr>
        <p:spPr>
          <a:xfrm flipV="1">
            <a:off x="4155362" y="4232484"/>
            <a:ext cx="4434545" cy="212755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/>
          <p:nvPr/>
        </p:nvCxnSpPr>
        <p:spPr>
          <a:xfrm flipV="1">
            <a:off x="1067481" y="4160476"/>
            <a:ext cx="6410192" cy="226456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/>
          <p:nvPr/>
        </p:nvCxnSpPr>
        <p:spPr>
          <a:xfrm flipV="1">
            <a:off x="1806675" y="4528940"/>
            <a:ext cx="5640806" cy="18523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/>
          <p:cNvCxnSpPr/>
          <p:nvPr/>
        </p:nvCxnSpPr>
        <p:spPr>
          <a:xfrm flipV="1">
            <a:off x="2590254" y="5157192"/>
            <a:ext cx="4924531" cy="12229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/>
        </p:nvCxnSpPr>
        <p:spPr>
          <a:xfrm flipV="1">
            <a:off x="3371783" y="5455134"/>
            <a:ext cx="4861057" cy="93242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51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err="1" smtClean="0"/>
              <a:t>Node</a:t>
            </a:r>
            <a:r>
              <a:rPr lang="de-DE" sz="2400" b="1" dirty="0"/>
              <a:t> </a:t>
            </a:r>
            <a:r>
              <a:rPr lang="de-DE" sz="2400" b="1" dirty="0" smtClean="0"/>
              <a:t>&amp; Edge </a:t>
            </a:r>
            <a:r>
              <a:rPr lang="de-DE" sz="2400" b="1" dirty="0" err="1" smtClean="0"/>
              <a:t>Types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err="1" smtClean="0"/>
              <a:t>Descriptive</a:t>
            </a:r>
            <a:r>
              <a:rPr lang="de-DE" b="1" dirty="0" smtClean="0"/>
              <a:t> </a:t>
            </a:r>
            <a:r>
              <a:rPr lang="de-DE" b="1" dirty="0" err="1"/>
              <a:t>n</a:t>
            </a:r>
            <a:r>
              <a:rPr lang="de-DE" b="1" dirty="0" err="1" smtClean="0"/>
              <a:t>odes</a:t>
            </a:r>
            <a:r>
              <a:rPr lang="de-DE" b="1" dirty="0" smtClean="0"/>
              <a:t> (</a:t>
            </a:r>
            <a:r>
              <a:rPr lang="de-DE" b="1" dirty="0" err="1" smtClean="0"/>
              <a:t>edge</a:t>
            </a:r>
            <a:r>
              <a:rPr lang="de-DE" b="1" dirty="0" smtClean="0"/>
              <a:t> type)</a:t>
            </a:r>
            <a:endParaRPr lang="de-DE" sz="1800" dirty="0" smtClean="0"/>
          </a:p>
          <a:p>
            <a:r>
              <a:rPr lang="de-DE" sz="2000" dirty="0" err="1" smtClean="0"/>
              <a:t>Characterize</a:t>
            </a:r>
            <a:r>
              <a:rPr lang="de-DE" sz="2000" dirty="0" smtClean="0"/>
              <a:t> (</a:t>
            </a:r>
            <a:r>
              <a:rPr lang="de-DE" sz="2000" dirty="0" err="1" smtClean="0"/>
              <a:t>parent</a:t>
            </a:r>
            <a:r>
              <a:rPr lang="de-DE" sz="2000" dirty="0" smtClean="0"/>
              <a:t> – </a:t>
            </a:r>
            <a:r>
              <a:rPr lang="de-DE" sz="2000" dirty="0" err="1" smtClean="0"/>
              <a:t>children</a:t>
            </a:r>
            <a:r>
              <a:rPr lang="de-DE" sz="2000" dirty="0" smtClean="0"/>
              <a:t>) </a:t>
            </a:r>
            <a:r>
              <a:rPr lang="de-DE" sz="2000" dirty="0" err="1" smtClean="0"/>
              <a:t>entity</a:t>
            </a:r>
            <a:r>
              <a:rPr lang="de-DE" sz="2000" dirty="0" smtClean="0"/>
              <a:t> </a:t>
            </a:r>
            <a:r>
              <a:rPr lang="de-DE" sz="2000" dirty="0" err="1" smtClean="0"/>
              <a:t>nodes</a:t>
            </a:r>
            <a:endParaRPr lang="de-DE" sz="2000" dirty="0" smtClean="0"/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Aspect</a:t>
            </a:r>
            <a:r>
              <a:rPr lang="de-DE" sz="2000" dirty="0" smtClean="0">
                <a:solidFill>
                  <a:srgbClr val="FF0000"/>
                </a:solidFill>
              </a:rPr>
              <a:t> (</a:t>
            </a:r>
            <a:r>
              <a:rPr lang="de-DE" sz="2000" dirty="0" err="1" smtClean="0">
                <a:solidFill>
                  <a:srgbClr val="FF0000"/>
                </a:solidFill>
              </a:rPr>
              <a:t>Dec</a:t>
            </a:r>
            <a:r>
              <a:rPr lang="de-DE" sz="2000" dirty="0" smtClean="0">
                <a:solidFill>
                  <a:srgbClr val="FF0000"/>
                </a:solidFill>
              </a:rPr>
              <a:t>) (|)</a:t>
            </a:r>
            <a:r>
              <a:rPr lang="de-DE" sz="2000" dirty="0"/>
              <a:t> </a:t>
            </a:r>
            <a:endParaRPr lang="de-DE" sz="2000" dirty="0" smtClean="0"/>
          </a:p>
          <a:p>
            <a:pPr lvl="2"/>
            <a:r>
              <a:rPr lang="de-DE" dirty="0" err="1" smtClean="0">
                <a:solidFill>
                  <a:srgbClr val="FF0000"/>
                </a:solidFill>
              </a:rPr>
              <a:t>Aspect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Siblings</a:t>
            </a:r>
            <a:endParaRPr lang="de-DE" dirty="0" smtClean="0"/>
          </a:p>
          <a:p>
            <a:pPr lvl="1"/>
            <a:r>
              <a:rPr lang="de-DE" sz="2000" dirty="0" err="1">
                <a:solidFill>
                  <a:srgbClr val="7030A0"/>
                </a:solidFill>
              </a:rPr>
              <a:t>Specialization</a:t>
            </a:r>
            <a:r>
              <a:rPr lang="de-DE" sz="2000" dirty="0">
                <a:solidFill>
                  <a:srgbClr val="7030A0"/>
                </a:solidFill>
              </a:rPr>
              <a:t> (</a:t>
            </a:r>
            <a:r>
              <a:rPr lang="de-DE" sz="2000" dirty="0" err="1">
                <a:solidFill>
                  <a:srgbClr val="7030A0"/>
                </a:solidFill>
              </a:rPr>
              <a:t>Spec</a:t>
            </a:r>
            <a:r>
              <a:rPr lang="de-DE" sz="2000" dirty="0">
                <a:solidFill>
                  <a:srgbClr val="7030A0"/>
                </a:solidFill>
              </a:rPr>
              <a:t>) </a:t>
            </a:r>
            <a:r>
              <a:rPr lang="de-DE" sz="2000" dirty="0" smtClean="0">
                <a:solidFill>
                  <a:srgbClr val="7030A0"/>
                </a:solidFill>
              </a:rPr>
              <a:t>(||)</a:t>
            </a:r>
            <a:endParaRPr lang="de-DE" sz="2000" dirty="0" smtClean="0"/>
          </a:p>
          <a:p>
            <a:pPr lvl="1"/>
            <a:r>
              <a:rPr lang="de-DE" sz="2000" dirty="0" smtClean="0">
                <a:solidFill>
                  <a:srgbClr val="0070C0"/>
                </a:solidFill>
              </a:rPr>
              <a:t>Multi </a:t>
            </a:r>
            <a:r>
              <a:rPr lang="de-DE" sz="2000" dirty="0" err="1" smtClean="0">
                <a:solidFill>
                  <a:srgbClr val="0070C0"/>
                </a:solidFill>
              </a:rPr>
              <a:t>Aspect</a:t>
            </a:r>
            <a:r>
              <a:rPr lang="de-DE" sz="2000" dirty="0" smtClean="0">
                <a:solidFill>
                  <a:srgbClr val="0070C0"/>
                </a:solidFill>
              </a:rPr>
              <a:t> (|||)</a:t>
            </a:r>
            <a:endParaRPr lang="de-DE" sz="20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21</a:t>
            </a:fld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412092"/>
              </p:ext>
            </p:extLst>
          </p:nvPr>
        </p:nvGraphicFramePr>
        <p:xfrm>
          <a:off x="815997" y="4098180"/>
          <a:ext cx="6213475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2" name="Visio" r:id="rId4" imgW="6218301" imgH="2644364" progId="Visio.Drawing.11">
                  <p:embed/>
                </p:oleObj>
              </mc:Choice>
              <mc:Fallback>
                <p:oleObj name="Visio" r:id="rId4" imgW="6218301" imgH="264436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97" y="4098180"/>
                        <a:ext cx="6213475" cy="264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1988912" y="5157192"/>
            <a:ext cx="1574976" cy="15688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808128" y="5157192"/>
            <a:ext cx="1396807" cy="15688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err="1" smtClean="0"/>
              <a:t>Node</a:t>
            </a:r>
            <a:r>
              <a:rPr lang="de-DE" sz="2400" b="1" dirty="0" smtClean="0"/>
              <a:t> &amp; Edge </a:t>
            </a:r>
            <a:r>
              <a:rPr lang="de-DE" sz="2400" b="1" dirty="0" err="1" smtClean="0"/>
              <a:t>Types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Aspect</a:t>
            </a:r>
            <a:r>
              <a:rPr lang="de-DE" b="1" dirty="0" smtClean="0">
                <a:solidFill>
                  <a:srgbClr val="FF0000"/>
                </a:solidFill>
              </a:rPr>
              <a:t> (</a:t>
            </a:r>
            <a:r>
              <a:rPr lang="de-DE" b="1" dirty="0" err="1" smtClean="0">
                <a:solidFill>
                  <a:srgbClr val="FF0000"/>
                </a:solidFill>
              </a:rPr>
              <a:t>Dec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de-DE" sz="1800" dirty="0" err="1"/>
              <a:t>D</a:t>
            </a:r>
            <a:r>
              <a:rPr lang="de-DE" sz="1800" dirty="0" err="1" smtClean="0"/>
              <a:t>escribes</a:t>
            </a:r>
            <a:r>
              <a:rPr lang="de-DE" sz="1800" dirty="0" smtClean="0"/>
              <a:t> </a:t>
            </a:r>
            <a:r>
              <a:rPr lang="de-DE" sz="1800" dirty="0" err="1" smtClean="0"/>
              <a:t>composition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a </a:t>
            </a:r>
            <a:r>
              <a:rPr lang="de-DE" sz="1800" dirty="0" err="1" smtClean="0"/>
              <a:t>system</a:t>
            </a:r>
            <a:r>
              <a:rPr lang="de-DE" sz="1800" dirty="0" smtClean="0"/>
              <a:t> (</a:t>
            </a:r>
            <a:r>
              <a:rPr lang="de-DE" sz="1800" b="1" dirty="0" err="1" smtClean="0"/>
              <a:t>has</a:t>
            </a:r>
            <a:r>
              <a:rPr lang="de-DE" sz="1800" b="1" dirty="0" smtClean="0"/>
              <a:t>-a</a:t>
            </a:r>
            <a:r>
              <a:rPr lang="de-DE" sz="1800" dirty="0" smtClean="0"/>
              <a:t>)</a:t>
            </a:r>
            <a:endParaRPr lang="de-DE" sz="1200" dirty="0" smtClean="0"/>
          </a:p>
          <a:p>
            <a:r>
              <a:rPr lang="de-DE" sz="1800" dirty="0" smtClean="0"/>
              <a:t>Attribute </a:t>
            </a:r>
            <a:r>
              <a:rPr lang="de-DE" sz="1800" dirty="0" err="1" smtClean="0"/>
              <a:t>describes</a:t>
            </a:r>
            <a:r>
              <a:rPr lang="de-DE" sz="1800" dirty="0" smtClean="0"/>
              <a:t> </a:t>
            </a:r>
            <a:r>
              <a:rPr lang="de-DE" sz="1800" dirty="0" err="1" smtClean="0"/>
              <a:t>coupling</a:t>
            </a:r>
            <a:r>
              <a:rPr lang="de-DE" sz="1800" dirty="0" smtClean="0"/>
              <a:t> </a:t>
            </a:r>
            <a:r>
              <a:rPr lang="de-DE" sz="1800" dirty="0" err="1" smtClean="0"/>
              <a:t>relations</a:t>
            </a:r>
            <a:r>
              <a:rPr lang="de-DE" sz="1800" dirty="0" smtClean="0"/>
              <a:t> (</a:t>
            </a:r>
            <a:r>
              <a:rPr lang="de-DE" sz="1800" dirty="0" smtClean="0">
                <a:solidFill>
                  <a:srgbClr val="FF0000"/>
                </a:solidFill>
              </a:rPr>
              <a:t>EIC</a:t>
            </a:r>
            <a:r>
              <a:rPr lang="de-DE" sz="1800" dirty="0">
                <a:solidFill>
                  <a:srgbClr val="FF0000"/>
                </a:solidFill>
              </a:rPr>
              <a:t>, IC, </a:t>
            </a:r>
            <a:r>
              <a:rPr lang="de-DE" sz="1800" dirty="0" smtClean="0">
                <a:solidFill>
                  <a:srgbClr val="FF0000"/>
                </a:solidFill>
              </a:rPr>
              <a:t>EOC</a:t>
            </a:r>
            <a:r>
              <a:rPr lang="de-DE" sz="1800" dirty="0" smtClean="0"/>
              <a:t>)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500" b="1" dirty="0" err="1" smtClean="0">
                <a:solidFill>
                  <a:srgbClr val="FF0000"/>
                </a:solidFill>
              </a:rPr>
              <a:t>couplings</a:t>
            </a:r>
            <a:r>
              <a:rPr lang="de-DE" sz="1500" dirty="0" smtClean="0">
                <a:solidFill>
                  <a:srgbClr val="FF0000"/>
                </a:solidFill>
              </a:rPr>
              <a:t>={(</a:t>
            </a:r>
            <a:r>
              <a:rPr lang="de-DE" sz="1500" dirty="0" err="1" smtClean="0">
                <a:solidFill>
                  <a:srgbClr val="FF0000"/>
                </a:solidFill>
              </a:rPr>
              <a:t>from</a:t>
            </a:r>
            <a:r>
              <a:rPr lang="de-DE" sz="1500" dirty="0" smtClean="0">
                <a:solidFill>
                  <a:srgbClr val="FF0000"/>
                </a:solidFill>
              </a:rPr>
              <a:t>, </a:t>
            </a:r>
            <a:r>
              <a:rPr lang="de-DE" sz="1500" dirty="0" err="1" smtClean="0">
                <a:solidFill>
                  <a:srgbClr val="FF0000"/>
                </a:solidFill>
              </a:rPr>
              <a:t>to</a:t>
            </a:r>
            <a:r>
              <a:rPr lang="de-DE" sz="1500" dirty="0" smtClean="0">
                <a:solidFill>
                  <a:srgbClr val="FF0000"/>
                </a:solidFill>
              </a:rPr>
              <a:t>), (</a:t>
            </a:r>
            <a:r>
              <a:rPr lang="de-DE" sz="1500" dirty="0" err="1" smtClean="0">
                <a:solidFill>
                  <a:srgbClr val="FF0000"/>
                </a:solidFill>
              </a:rPr>
              <a:t>from</a:t>
            </a:r>
            <a:r>
              <a:rPr lang="de-DE" sz="1500" dirty="0" smtClean="0">
                <a:solidFill>
                  <a:srgbClr val="FF0000"/>
                </a:solidFill>
              </a:rPr>
              <a:t>, </a:t>
            </a:r>
            <a:r>
              <a:rPr lang="de-DE" sz="1500" dirty="0" err="1" smtClean="0">
                <a:solidFill>
                  <a:srgbClr val="FF0000"/>
                </a:solidFill>
              </a:rPr>
              <a:t>to</a:t>
            </a:r>
            <a:r>
              <a:rPr lang="de-DE" sz="1500" dirty="0" smtClean="0">
                <a:solidFill>
                  <a:srgbClr val="FF0000"/>
                </a:solidFill>
              </a:rPr>
              <a:t>), …. }</a:t>
            </a: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702570"/>
              </p:ext>
            </p:extLst>
          </p:nvPr>
        </p:nvGraphicFramePr>
        <p:xfrm>
          <a:off x="433386" y="3571876"/>
          <a:ext cx="3495672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" name="Visio" r:id="rId3" imgW="3435096" imgH="2970005" progId="Visio.Drawing.11">
                  <p:embed/>
                </p:oleObj>
              </mc:Choice>
              <mc:Fallback>
                <p:oleObj name="Visio" r:id="rId3" imgW="3435096" imgH="2970005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6" y="3571876"/>
                        <a:ext cx="3495672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uppieren 48"/>
          <p:cNvGrpSpPr/>
          <p:nvPr/>
        </p:nvGrpSpPr>
        <p:grpSpPr>
          <a:xfrm>
            <a:off x="4071934" y="3929066"/>
            <a:ext cx="4000528" cy="2071702"/>
            <a:chOff x="3857620" y="3786190"/>
            <a:chExt cx="4000528" cy="2071702"/>
          </a:xfrm>
        </p:grpSpPr>
        <p:sp>
          <p:nvSpPr>
            <p:cNvPr id="21" name="Rechteck 20"/>
            <p:cNvSpPr/>
            <p:nvPr/>
          </p:nvSpPr>
          <p:spPr>
            <a:xfrm>
              <a:off x="3857620" y="3786190"/>
              <a:ext cx="4000528" cy="20717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071934" y="4357694"/>
              <a:ext cx="1928826" cy="13573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286248" y="4929198"/>
              <a:ext cx="500066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E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5214942" y="4929198"/>
              <a:ext cx="500066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F</a:t>
              </a:r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7" name="Gerade Verbindung mit Pfeil 26"/>
            <p:cNvCxnSpPr>
              <a:stCxn id="23" idx="3"/>
              <a:endCxn id="24" idx="1"/>
            </p:cNvCxnSpPr>
            <p:nvPr/>
          </p:nvCxnSpPr>
          <p:spPr>
            <a:xfrm>
              <a:off x="4786314" y="5179231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Form 28"/>
            <p:cNvCxnSpPr>
              <a:endCxn id="23" idx="1"/>
            </p:cNvCxnSpPr>
            <p:nvPr/>
          </p:nvCxnSpPr>
          <p:spPr>
            <a:xfrm rot="10800000">
              <a:off x="4286248" y="5179231"/>
              <a:ext cx="1428760" cy="92468"/>
            </a:xfrm>
            <a:prstGeom prst="bentConnector5">
              <a:avLst>
                <a:gd name="adj1" fmla="val -7050"/>
                <a:gd name="adj2" fmla="val -306509"/>
                <a:gd name="adj3" fmla="val 108809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>
              <a:off x="5715008" y="5000636"/>
              <a:ext cx="28575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6388430" y="4755842"/>
              <a:ext cx="500066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C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7215206" y="4740602"/>
              <a:ext cx="500066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D</a:t>
              </a:r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42" name="Gerade Verbindung mit Pfeil 41"/>
            <p:cNvCxnSpPr/>
            <p:nvPr/>
          </p:nvCxnSpPr>
          <p:spPr>
            <a:xfrm flipV="1">
              <a:off x="6023620" y="4998720"/>
              <a:ext cx="354320" cy="19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>
              <a:off x="6889750" y="4997450"/>
              <a:ext cx="322586" cy="12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/>
            <p:cNvSpPr txBox="1"/>
            <p:nvPr/>
          </p:nvSpPr>
          <p:spPr>
            <a:xfrm>
              <a:off x="4143372" y="442913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B</a:t>
              </a:r>
              <a:endParaRPr lang="de-DE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3929058" y="385762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A</a:t>
              </a:r>
              <a:endParaRPr lang="de-DE"/>
            </a:p>
          </p:txBody>
        </p:sp>
      </p:grpSp>
      <p:sp>
        <p:nvSpPr>
          <p:cNvPr id="50" name="Pfeil nach rechts 49"/>
          <p:cNvSpPr/>
          <p:nvPr/>
        </p:nvSpPr>
        <p:spPr>
          <a:xfrm>
            <a:off x="3143240" y="4857760"/>
            <a:ext cx="714380" cy="3571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err="1"/>
              <a:t>Node</a:t>
            </a:r>
            <a:r>
              <a:rPr lang="de-DE" sz="2400" b="1" dirty="0"/>
              <a:t> &amp; Edge </a:t>
            </a:r>
            <a:r>
              <a:rPr lang="de-DE" sz="2400" b="1" dirty="0" err="1" smtClean="0"/>
              <a:t>Types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Aspect</a:t>
            </a:r>
            <a:r>
              <a:rPr lang="de-DE" b="1" dirty="0" smtClean="0">
                <a:solidFill>
                  <a:srgbClr val="FF0000"/>
                </a:solidFill>
              </a:rPr>
              <a:t> (DEC) </a:t>
            </a:r>
            <a:r>
              <a:rPr lang="de-DE" b="1" dirty="0" err="1" smtClean="0">
                <a:solidFill>
                  <a:srgbClr val="00B050"/>
                </a:solidFill>
              </a:rPr>
              <a:t>Siblings</a:t>
            </a:r>
            <a:endParaRPr lang="de-DE" b="1" dirty="0" smtClean="0">
              <a:solidFill>
                <a:srgbClr val="00B050"/>
              </a:solidFill>
            </a:endParaRPr>
          </a:p>
          <a:p>
            <a:r>
              <a:rPr lang="de-DE" sz="1800" dirty="0" err="1" smtClean="0"/>
              <a:t>Describes</a:t>
            </a:r>
            <a:r>
              <a:rPr lang="de-DE" sz="1800" dirty="0" smtClean="0"/>
              <a:t> alternatives (</a:t>
            </a:r>
            <a:r>
              <a:rPr lang="de-DE" sz="1800" dirty="0" err="1" smtClean="0"/>
              <a:t>variants</a:t>
            </a:r>
            <a:r>
              <a:rPr lang="de-DE" sz="1800" dirty="0" smtClean="0"/>
              <a:t>)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composing</a:t>
            </a:r>
            <a:r>
              <a:rPr lang="de-DE" sz="1800" dirty="0" smtClean="0"/>
              <a:t> a </a:t>
            </a:r>
            <a:r>
              <a:rPr lang="de-DE" sz="1800" dirty="0" err="1" smtClean="0"/>
              <a:t>system</a:t>
            </a:r>
            <a:r>
              <a:rPr lang="de-DE" sz="1800" dirty="0" smtClean="0"/>
              <a:t> (</a:t>
            </a:r>
            <a:r>
              <a:rPr lang="de-DE" sz="1800" b="1" dirty="0" err="1" smtClean="0"/>
              <a:t>xor</a:t>
            </a:r>
            <a:r>
              <a:rPr lang="de-DE" sz="1800" dirty="0" smtClean="0"/>
              <a:t>)</a:t>
            </a:r>
            <a:endParaRPr lang="de-DE" sz="900" dirty="0"/>
          </a:p>
          <a:p>
            <a:r>
              <a:rPr lang="de-DE" sz="1600" dirty="0" smtClean="0"/>
              <a:t>Attribute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00B050"/>
                </a:solidFill>
              </a:rPr>
              <a:t>aspect</a:t>
            </a:r>
            <a:r>
              <a:rPr lang="de-DE" sz="1600" b="1" dirty="0" smtClean="0">
                <a:solidFill>
                  <a:srgbClr val="00B050"/>
                </a:solidFill>
              </a:rPr>
              <a:t> </a:t>
            </a:r>
            <a:r>
              <a:rPr lang="de-DE" sz="1600" b="1" dirty="0" err="1" smtClean="0">
                <a:solidFill>
                  <a:srgbClr val="00B050"/>
                </a:solidFill>
              </a:rPr>
              <a:t>rule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/>
              <a:t>defines</a:t>
            </a:r>
            <a:r>
              <a:rPr lang="de-DE" sz="1600" dirty="0" smtClean="0"/>
              <a:t> an </a:t>
            </a:r>
            <a:r>
              <a:rPr lang="de-DE" sz="1600" b="1" dirty="0" err="1" smtClean="0"/>
              <a:t>xor</a:t>
            </a:r>
            <a:r>
              <a:rPr lang="de-DE" sz="1600" dirty="0" smtClean="0"/>
              <a:t> </a:t>
            </a:r>
            <a:r>
              <a:rPr lang="de-DE" sz="1600" dirty="0" err="1" smtClean="0"/>
              <a:t>decision</a:t>
            </a:r>
            <a:endParaRPr lang="de-DE" sz="16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166592"/>
              </p:ext>
            </p:extLst>
          </p:nvPr>
        </p:nvGraphicFramePr>
        <p:xfrm>
          <a:off x="433388" y="3573016"/>
          <a:ext cx="349567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6" name="Visio" r:id="rId3" imgW="3435096" imgH="2970005" progId="Visio.Drawing.11">
                  <p:embed/>
                </p:oleObj>
              </mc:Choice>
              <mc:Fallback>
                <p:oleObj name="Visio" r:id="rId3" imgW="3435096" imgH="2970005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3573016"/>
                        <a:ext cx="3495675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ieren 48"/>
          <p:cNvGrpSpPr/>
          <p:nvPr/>
        </p:nvGrpSpPr>
        <p:grpSpPr>
          <a:xfrm>
            <a:off x="4572000" y="3026592"/>
            <a:ext cx="3429024" cy="1785950"/>
            <a:chOff x="3857620" y="3786190"/>
            <a:chExt cx="4000528" cy="2071702"/>
          </a:xfrm>
        </p:grpSpPr>
        <p:sp>
          <p:nvSpPr>
            <p:cNvPr id="21" name="Rechteck 20"/>
            <p:cNvSpPr/>
            <p:nvPr/>
          </p:nvSpPr>
          <p:spPr>
            <a:xfrm>
              <a:off x="3857620" y="3786190"/>
              <a:ext cx="4000528" cy="20717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071934" y="4357694"/>
              <a:ext cx="1928826" cy="135732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286248" y="4929198"/>
              <a:ext cx="500066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E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5214942" y="4929198"/>
              <a:ext cx="500066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F</a:t>
              </a:r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7" name="Gerade Verbindung mit Pfeil 26"/>
            <p:cNvCxnSpPr>
              <a:stCxn id="23" idx="3"/>
              <a:endCxn id="24" idx="1"/>
            </p:cNvCxnSpPr>
            <p:nvPr/>
          </p:nvCxnSpPr>
          <p:spPr>
            <a:xfrm>
              <a:off x="4786314" y="5179231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Form 28"/>
            <p:cNvCxnSpPr>
              <a:endCxn id="23" idx="1"/>
            </p:cNvCxnSpPr>
            <p:nvPr/>
          </p:nvCxnSpPr>
          <p:spPr>
            <a:xfrm rot="10800000">
              <a:off x="4286248" y="5179231"/>
              <a:ext cx="1428760" cy="92468"/>
            </a:xfrm>
            <a:prstGeom prst="bentConnector5">
              <a:avLst>
                <a:gd name="adj1" fmla="val -7050"/>
                <a:gd name="adj2" fmla="val -306509"/>
                <a:gd name="adj3" fmla="val 108809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>
              <a:off x="5715008" y="5000636"/>
              <a:ext cx="28575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6388430" y="4755842"/>
              <a:ext cx="500066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C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7215206" y="4740602"/>
              <a:ext cx="500066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D</a:t>
              </a:r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42" name="Gerade Verbindung mit Pfeil 41"/>
            <p:cNvCxnSpPr/>
            <p:nvPr/>
          </p:nvCxnSpPr>
          <p:spPr>
            <a:xfrm flipV="1">
              <a:off x="6023620" y="4998720"/>
              <a:ext cx="354320" cy="19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>
              <a:off x="6889750" y="4997450"/>
              <a:ext cx="322586" cy="12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/>
            <p:cNvSpPr txBox="1"/>
            <p:nvPr/>
          </p:nvSpPr>
          <p:spPr>
            <a:xfrm>
              <a:off x="4143372" y="442913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B</a:t>
              </a:r>
              <a:endParaRPr lang="de-DE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3929058" y="385762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A</a:t>
              </a:r>
              <a:endParaRPr lang="de-DE"/>
            </a:p>
          </p:txBody>
        </p:sp>
      </p:grpSp>
      <p:sp>
        <p:nvSpPr>
          <p:cNvPr id="50" name="Pfeil nach rechts 49"/>
          <p:cNvSpPr/>
          <p:nvPr/>
        </p:nvSpPr>
        <p:spPr>
          <a:xfrm rot="19800000">
            <a:off x="3387548" y="4298047"/>
            <a:ext cx="714380" cy="35719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48"/>
          <p:cNvGrpSpPr/>
          <p:nvPr/>
        </p:nvGrpSpPr>
        <p:grpSpPr>
          <a:xfrm>
            <a:off x="4572000" y="4955418"/>
            <a:ext cx="3429024" cy="1785950"/>
            <a:chOff x="3857620" y="3786190"/>
            <a:chExt cx="4000528" cy="2071702"/>
          </a:xfrm>
        </p:grpSpPr>
        <p:sp>
          <p:nvSpPr>
            <p:cNvPr id="26" name="Rechteck 25"/>
            <p:cNvSpPr/>
            <p:nvPr/>
          </p:nvSpPr>
          <p:spPr>
            <a:xfrm>
              <a:off x="3857620" y="3786190"/>
              <a:ext cx="4000528" cy="20717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071934" y="4283400"/>
              <a:ext cx="1928826" cy="116015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4286247" y="4780607"/>
              <a:ext cx="500066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G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5214942" y="4780607"/>
              <a:ext cx="500066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H</a:t>
              </a:r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32" name="Gerade Verbindung mit Pfeil 31"/>
            <p:cNvCxnSpPr>
              <a:stCxn id="30" idx="3"/>
              <a:endCxn id="31" idx="1"/>
            </p:cNvCxnSpPr>
            <p:nvPr/>
          </p:nvCxnSpPr>
          <p:spPr>
            <a:xfrm>
              <a:off x="4786313" y="5030639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>
            <a:xfrm>
              <a:off x="5715008" y="5000636"/>
              <a:ext cx="28575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6388430" y="4755842"/>
              <a:ext cx="500066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C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7215206" y="4740602"/>
              <a:ext cx="500066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D</a:t>
              </a:r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40" name="Gerade Verbindung mit Pfeil 39"/>
            <p:cNvCxnSpPr/>
            <p:nvPr/>
          </p:nvCxnSpPr>
          <p:spPr>
            <a:xfrm flipV="1">
              <a:off x="6023620" y="4998720"/>
              <a:ext cx="354320" cy="19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>
              <a:off x="6889750" y="4997450"/>
              <a:ext cx="322586" cy="12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/>
            <p:cNvSpPr txBox="1"/>
            <p:nvPr/>
          </p:nvSpPr>
          <p:spPr>
            <a:xfrm>
              <a:off x="4143372" y="4354836"/>
              <a:ext cx="351378" cy="428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mtClean="0"/>
                <a:t>B</a:t>
              </a:r>
              <a:endParaRPr lang="de-DE"/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3929058" y="385762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A</a:t>
              </a:r>
              <a:endParaRPr lang="de-DE"/>
            </a:p>
          </p:txBody>
        </p:sp>
      </p:grpSp>
      <p:sp>
        <p:nvSpPr>
          <p:cNvPr id="46" name="Pfeil nach rechts 45"/>
          <p:cNvSpPr/>
          <p:nvPr/>
        </p:nvSpPr>
        <p:spPr>
          <a:xfrm rot="1800000">
            <a:off x="3387548" y="5203158"/>
            <a:ext cx="714380" cy="35719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323528" y="4739616"/>
            <a:ext cx="1276486" cy="103857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/>
          <p:cNvSpPr/>
          <p:nvPr/>
        </p:nvSpPr>
        <p:spPr>
          <a:xfrm>
            <a:off x="1979712" y="4725144"/>
            <a:ext cx="1277317" cy="105304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Foliennummernplatzhalter 5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6" grpId="0" animBg="1"/>
      <p:bldP spid="52" grpId="0" animBg="1"/>
      <p:bldP spid="52" grpId="1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err="1"/>
              <a:t>Node</a:t>
            </a:r>
            <a:r>
              <a:rPr lang="de-DE" sz="2400" b="1" dirty="0"/>
              <a:t> &amp; Edge </a:t>
            </a:r>
            <a:r>
              <a:rPr lang="de-DE" sz="2400" b="1" dirty="0" err="1" smtClean="0"/>
              <a:t>Types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55644"/>
            <a:ext cx="7960398" cy="4873752"/>
          </a:xfrm>
        </p:spPr>
        <p:txBody>
          <a:bodyPr/>
          <a:lstStyle/>
          <a:p>
            <a:pPr>
              <a:buNone/>
            </a:pPr>
            <a:r>
              <a:rPr lang="de-DE" b="1" dirty="0" smtClean="0">
                <a:solidFill>
                  <a:srgbClr val="0070C0"/>
                </a:solidFill>
              </a:rPr>
              <a:t>Multi </a:t>
            </a:r>
            <a:r>
              <a:rPr lang="de-DE" b="1" dirty="0" err="1" smtClean="0">
                <a:solidFill>
                  <a:srgbClr val="0070C0"/>
                </a:solidFill>
              </a:rPr>
              <a:t>Aspect</a:t>
            </a:r>
            <a:r>
              <a:rPr lang="de-DE" b="1" dirty="0" smtClean="0">
                <a:solidFill>
                  <a:srgbClr val="0070C0"/>
                </a:solidFill>
              </a:rPr>
              <a:t> (</a:t>
            </a:r>
            <a:r>
              <a:rPr lang="de-DE" b="1" dirty="0" err="1" smtClean="0">
                <a:solidFill>
                  <a:srgbClr val="0070C0"/>
                </a:solidFill>
              </a:rPr>
              <a:t>MAspect</a:t>
            </a:r>
            <a:r>
              <a:rPr lang="de-DE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de-DE" sz="1800" dirty="0" err="1" smtClean="0"/>
              <a:t>Describes</a:t>
            </a:r>
            <a:r>
              <a:rPr lang="de-DE" sz="1800" dirty="0" smtClean="0"/>
              <a:t> </a:t>
            </a:r>
            <a:r>
              <a:rPr lang="de-DE" sz="1800" dirty="0" err="1" smtClean="0"/>
              <a:t>composition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a </a:t>
            </a:r>
            <a:r>
              <a:rPr lang="de-DE" sz="1800" dirty="0" err="1" smtClean="0"/>
              <a:t>system</a:t>
            </a:r>
            <a:r>
              <a:rPr lang="de-DE" sz="1800" dirty="0" smtClean="0"/>
              <a:t> </a:t>
            </a:r>
            <a:r>
              <a:rPr lang="de-DE" sz="1800" dirty="0" err="1" smtClean="0"/>
              <a:t>using</a:t>
            </a:r>
            <a:r>
              <a:rPr lang="de-DE" sz="1800" dirty="0" smtClean="0"/>
              <a:t> </a:t>
            </a:r>
            <a:r>
              <a:rPr lang="de-DE" sz="1800" b="1" dirty="0" err="1" smtClean="0"/>
              <a:t>replication</a:t>
            </a:r>
            <a:r>
              <a:rPr lang="de-DE" sz="1800" b="1" dirty="0" smtClean="0"/>
              <a:t> </a:t>
            </a:r>
            <a:r>
              <a:rPr lang="de-DE" sz="1800" b="1" dirty="0" err="1"/>
              <a:t>of</a:t>
            </a:r>
            <a:r>
              <a:rPr lang="de-DE" sz="1800" b="1" dirty="0"/>
              <a:t> </a:t>
            </a:r>
            <a:r>
              <a:rPr lang="de-DE" sz="1800" b="1" dirty="0" err="1" smtClean="0"/>
              <a:t>succeding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entity</a:t>
            </a:r>
            <a:r>
              <a:rPr lang="de-DE" sz="1800" dirty="0"/>
              <a:t> </a:t>
            </a:r>
            <a:r>
              <a:rPr lang="de-DE" sz="1800" dirty="0" smtClean="0"/>
              <a:t>(incl</a:t>
            </a:r>
            <a:r>
              <a:rPr lang="de-DE" sz="1800" dirty="0"/>
              <a:t>. </a:t>
            </a:r>
            <a:r>
              <a:rPr lang="de-DE" sz="1800" dirty="0" err="1" smtClean="0"/>
              <a:t>substructure</a:t>
            </a:r>
            <a:r>
              <a:rPr lang="de-DE" sz="1800" dirty="0" smtClean="0"/>
              <a:t>)</a:t>
            </a:r>
          </a:p>
          <a:p>
            <a:r>
              <a:rPr lang="de-DE" sz="1800" dirty="0" smtClean="0"/>
              <a:t>Attribute </a:t>
            </a:r>
            <a:r>
              <a:rPr lang="de-DE" sz="1800" b="1" dirty="0" err="1" smtClean="0">
                <a:solidFill>
                  <a:srgbClr val="0070C0"/>
                </a:solidFill>
              </a:rPr>
              <a:t>numRep</a:t>
            </a:r>
            <a:r>
              <a:rPr lang="de-DE" sz="1800" dirty="0" smtClean="0">
                <a:solidFill>
                  <a:srgbClr val="0070C0"/>
                </a:solidFill>
              </a:rPr>
              <a:t>= #</a:t>
            </a:r>
            <a:r>
              <a:rPr lang="de-DE" sz="1800" dirty="0" err="1" smtClean="0">
                <a:solidFill>
                  <a:srgbClr val="0070C0"/>
                </a:solidFill>
              </a:rPr>
              <a:t>of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de-DE" sz="1800" dirty="0" err="1" smtClean="0">
                <a:solidFill>
                  <a:srgbClr val="0070C0"/>
                </a:solidFill>
              </a:rPr>
              <a:t>replications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Attribute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b="1" dirty="0" err="1">
                <a:solidFill>
                  <a:srgbClr val="0070C0"/>
                </a:solidFill>
              </a:rPr>
              <a:t>couplings</a:t>
            </a:r>
            <a:r>
              <a:rPr lang="de-DE" sz="1800" dirty="0">
                <a:solidFill>
                  <a:srgbClr val="0070C0"/>
                </a:solidFill>
              </a:rPr>
              <a:t>={(</a:t>
            </a:r>
            <a:r>
              <a:rPr lang="de-DE" sz="1800" dirty="0" err="1">
                <a:solidFill>
                  <a:srgbClr val="0070C0"/>
                </a:solidFill>
              </a:rPr>
              <a:t>from</a:t>
            </a:r>
            <a:r>
              <a:rPr lang="de-DE" sz="1800" dirty="0">
                <a:solidFill>
                  <a:srgbClr val="0070C0"/>
                </a:solidFill>
              </a:rPr>
              <a:t>, </a:t>
            </a:r>
            <a:r>
              <a:rPr lang="de-DE" sz="1800" dirty="0" err="1">
                <a:solidFill>
                  <a:srgbClr val="0070C0"/>
                </a:solidFill>
              </a:rPr>
              <a:t>to</a:t>
            </a:r>
            <a:r>
              <a:rPr lang="de-DE" sz="1800" dirty="0">
                <a:solidFill>
                  <a:srgbClr val="0070C0"/>
                </a:solidFill>
              </a:rPr>
              <a:t>), … </a:t>
            </a:r>
            <a:r>
              <a:rPr lang="de-DE" sz="1800" dirty="0" smtClean="0">
                <a:solidFill>
                  <a:srgbClr val="0070C0"/>
                </a:solidFill>
              </a:rPr>
              <a:t>}</a:t>
            </a:r>
          </a:p>
          <a:p>
            <a:pPr marL="0" indent="0">
              <a:buNone/>
            </a:pPr>
            <a:r>
              <a:rPr lang="de-DE" sz="1500" dirty="0" smtClean="0">
                <a:solidFill>
                  <a:srgbClr val="FF0000"/>
                </a:solidFill>
              </a:rPr>
              <a:t/>
            </a:r>
            <a:br>
              <a:rPr lang="de-DE" sz="1500" dirty="0" smtClean="0">
                <a:solidFill>
                  <a:srgbClr val="FF0000"/>
                </a:solidFill>
              </a:rPr>
            </a:br>
            <a:endParaRPr lang="de-DE" sz="1500" dirty="0">
              <a:solidFill>
                <a:srgbClr val="FF0000"/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de-DE" sz="12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075587"/>
              </p:ext>
            </p:extLst>
          </p:nvPr>
        </p:nvGraphicFramePr>
        <p:xfrm>
          <a:off x="-12564" y="2254962"/>
          <a:ext cx="5219569" cy="4258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" name="Visio" r:id="rId4" imgW="4678870" imgH="3929803" progId="Visio.Drawing.11">
                  <p:embed/>
                </p:oleObj>
              </mc:Choice>
              <mc:Fallback>
                <p:oleObj name="Visio" r:id="rId4" imgW="4678870" imgH="3929803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564" y="2254962"/>
                        <a:ext cx="5219569" cy="42581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Gruppieren 64"/>
          <p:cNvGrpSpPr/>
          <p:nvPr/>
        </p:nvGrpSpPr>
        <p:grpSpPr>
          <a:xfrm>
            <a:off x="5143504" y="2708920"/>
            <a:ext cx="2857520" cy="1000132"/>
            <a:chOff x="4071934" y="3714752"/>
            <a:chExt cx="3429024" cy="1408349"/>
          </a:xfrm>
        </p:grpSpPr>
        <p:sp>
          <p:nvSpPr>
            <p:cNvPr id="26" name="Rechteck 25"/>
            <p:cNvSpPr/>
            <p:nvPr/>
          </p:nvSpPr>
          <p:spPr>
            <a:xfrm>
              <a:off x="4071934" y="3714752"/>
              <a:ext cx="3429024" cy="14083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5715008" y="3871235"/>
              <a:ext cx="1571636" cy="10001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4248149" y="4166513"/>
              <a:ext cx="428628" cy="4310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B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6286512" y="4156987"/>
              <a:ext cx="528641" cy="4310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smtClean="0">
                  <a:solidFill>
                    <a:schemeClr val="tx1"/>
                  </a:solidFill>
                </a:rPr>
                <a:t>D1</a:t>
              </a:r>
              <a:endParaRPr lang="de-DE" sz="1200">
                <a:solidFill>
                  <a:schemeClr val="tx1"/>
                </a:solidFill>
              </a:endParaRPr>
            </a:p>
          </p:txBody>
        </p:sp>
        <p:cxnSp>
          <p:nvCxnSpPr>
            <p:cNvPr id="40" name="Gerade Verbindung mit Pfeil 39"/>
            <p:cNvCxnSpPr/>
            <p:nvPr/>
          </p:nvCxnSpPr>
          <p:spPr>
            <a:xfrm flipV="1">
              <a:off x="4676777" y="4380827"/>
              <a:ext cx="303703" cy="16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4"/>
            <p:cNvSpPr txBox="1"/>
            <p:nvPr/>
          </p:nvSpPr>
          <p:spPr>
            <a:xfrm>
              <a:off x="4133168" y="3776337"/>
              <a:ext cx="398570" cy="476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/>
                <a:t>A</a:t>
              </a:r>
              <a:endParaRPr lang="de-DE" sz="1600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986341" y="4166513"/>
              <a:ext cx="428628" cy="4310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C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5700720" y="3841591"/>
              <a:ext cx="527453" cy="476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/>
                <a:t>Ds</a:t>
              </a:r>
              <a:endParaRPr lang="de-DE" sz="1600"/>
            </a:p>
          </p:txBody>
        </p:sp>
        <p:cxnSp>
          <p:nvCxnSpPr>
            <p:cNvPr id="55" name="Gerade Verbindung mit Pfeil 54"/>
            <p:cNvCxnSpPr/>
            <p:nvPr/>
          </p:nvCxnSpPr>
          <p:spPr>
            <a:xfrm flipV="1">
              <a:off x="5411305" y="4371301"/>
              <a:ext cx="303703" cy="16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>
              <a:stCxn id="28" idx="1"/>
              <a:endCxn id="39" idx="1"/>
            </p:cNvCxnSpPr>
            <p:nvPr/>
          </p:nvCxnSpPr>
          <p:spPr>
            <a:xfrm rot="10800000" flipH="1" flipV="1">
              <a:off x="5715008" y="4371302"/>
              <a:ext cx="571505" cy="12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/>
            <p:cNvCxnSpPr>
              <a:stCxn id="39" idx="3"/>
              <a:endCxn id="28" idx="3"/>
            </p:cNvCxnSpPr>
            <p:nvPr/>
          </p:nvCxnSpPr>
          <p:spPr>
            <a:xfrm flipV="1">
              <a:off x="6815153" y="4371302"/>
              <a:ext cx="471491" cy="12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Form 60"/>
            <p:cNvCxnSpPr>
              <a:stCxn id="28" idx="3"/>
              <a:endCxn id="35" idx="1"/>
            </p:cNvCxnSpPr>
            <p:nvPr/>
          </p:nvCxnSpPr>
          <p:spPr>
            <a:xfrm flipH="1">
              <a:off x="4248149" y="4371301"/>
              <a:ext cx="3038496" cy="10757"/>
            </a:xfrm>
            <a:prstGeom prst="bentConnector5">
              <a:avLst>
                <a:gd name="adj1" fmla="val -4075"/>
                <a:gd name="adj2" fmla="val 5799862"/>
                <a:gd name="adj3" fmla="val 104388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8" name="Gruppieren 97"/>
          <p:cNvGrpSpPr/>
          <p:nvPr/>
        </p:nvGrpSpPr>
        <p:grpSpPr>
          <a:xfrm>
            <a:off x="5143504" y="3786190"/>
            <a:ext cx="2857520" cy="1500198"/>
            <a:chOff x="4786314" y="4357694"/>
            <a:chExt cx="3143272" cy="1643074"/>
          </a:xfrm>
        </p:grpSpPr>
        <p:sp>
          <p:nvSpPr>
            <p:cNvPr id="67" name="Rechteck 66"/>
            <p:cNvSpPr/>
            <p:nvPr/>
          </p:nvSpPr>
          <p:spPr>
            <a:xfrm>
              <a:off x="4786314" y="4357694"/>
              <a:ext cx="3143272" cy="16430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6292465" y="4500570"/>
              <a:ext cx="1440666" cy="131694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4947844" y="4770171"/>
              <a:ext cx="392909" cy="393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B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0" name="Rechteck 69"/>
            <p:cNvSpPr/>
            <p:nvPr/>
          </p:nvSpPr>
          <p:spPr>
            <a:xfrm>
              <a:off x="6816344" y="4761474"/>
              <a:ext cx="484587" cy="3936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smtClean="0">
                  <a:solidFill>
                    <a:schemeClr val="tx1"/>
                  </a:solidFill>
                </a:rPr>
                <a:t>D1</a:t>
              </a:r>
              <a:endParaRPr lang="de-DE" sz="1200">
                <a:solidFill>
                  <a:schemeClr val="tx1"/>
                </a:solidFill>
              </a:endParaRPr>
            </a:p>
          </p:txBody>
        </p:sp>
        <p:cxnSp>
          <p:nvCxnSpPr>
            <p:cNvPr id="71" name="Gerade Verbindung mit Pfeil 70"/>
            <p:cNvCxnSpPr/>
            <p:nvPr/>
          </p:nvCxnSpPr>
          <p:spPr>
            <a:xfrm flipV="1">
              <a:off x="5340753" y="4965849"/>
              <a:ext cx="278394" cy="15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feld 71"/>
            <p:cNvSpPr txBox="1"/>
            <p:nvPr/>
          </p:nvSpPr>
          <p:spPr>
            <a:xfrm>
              <a:off x="4842444" y="441392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A</a:t>
              </a:r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5624520" y="4770171"/>
              <a:ext cx="392909" cy="393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C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6279368" y="4514177"/>
              <a:ext cx="483498" cy="37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/>
                <a:t>Ds</a:t>
              </a:r>
              <a:endParaRPr lang="de-DE" sz="1600"/>
            </a:p>
          </p:txBody>
        </p:sp>
        <p:cxnSp>
          <p:nvCxnSpPr>
            <p:cNvPr id="75" name="Gerade Verbindung mit Pfeil 74"/>
            <p:cNvCxnSpPr/>
            <p:nvPr/>
          </p:nvCxnSpPr>
          <p:spPr>
            <a:xfrm flipV="1">
              <a:off x="6014071" y="4957152"/>
              <a:ext cx="278394" cy="15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hteck 80"/>
            <p:cNvSpPr/>
            <p:nvPr/>
          </p:nvSpPr>
          <p:spPr>
            <a:xfrm>
              <a:off x="6822297" y="5281033"/>
              <a:ext cx="478634" cy="3936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smtClean="0">
                  <a:solidFill>
                    <a:schemeClr val="tx1"/>
                  </a:solidFill>
                </a:rPr>
                <a:t>D2</a:t>
              </a:r>
              <a:endParaRPr lang="de-DE" sz="1200">
                <a:solidFill>
                  <a:schemeClr val="tx1"/>
                </a:solidFill>
              </a:endParaRPr>
            </a:p>
          </p:txBody>
        </p:sp>
        <p:cxnSp>
          <p:nvCxnSpPr>
            <p:cNvPr id="83" name="Gerade Verbindung mit Pfeil 82"/>
            <p:cNvCxnSpPr>
              <a:endCxn id="70" idx="1"/>
            </p:cNvCxnSpPr>
            <p:nvPr/>
          </p:nvCxnSpPr>
          <p:spPr>
            <a:xfrm flipV="1">
              <a:off x="6286512" y="4958277"/>
              <a:ext cx="529833" cy="19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>
              <a:endCxn id="81" idx="1"/>
            </p:cNvCxnSpPr>
            <p:nvPr/>
          </p:nvCxnSpPr>
          <p:spPr>
            <a:xfrm>
              <a:off x="6286512" y="4960258"/>
              <a:ext cx="535786" cy="5175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Gerade Verbindung mit Pfeil 86"/>
            <p:cNvCxnSpPr>
              <a:stCxn id="70" idx="3"/>
              <a:endCxn id="68" idx="3"/>
            </p:cNvCxnSpPr>
            <p:nvPr/>
          </p:nvCxnSpPr>
          <p:spPr>
            <a:xfrm>
              <a:off x="7300932" y="4958277"/>
              <a:ext cx="432199" cy="2007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81" idx="3"/>
              <a:endCxn id="68" idx="3"/>
            </p:cNvCxnSpPr>
            <p:nvPr/>
          </p:nvCxnSpPr>
          <p:spPr>
            <a:xfrm flipV="1">
              <a:off x="7300932" y="5159042"/>
              <a:ext cx="432199" cy="3187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Form 92"/>
            <p:cNvCxnSpPr>
              <a:stCxn id="68" idx="3"/>
              <a:endCxn id="69" idx="1"/>
            </p:cNvCxnSpPr>
            <p:nvPr/>
          </p:nvCxnSpPr>
          <p:spPr>
            <a:xfrm flipH="1" flipV="1">
              <a:off x="4947844" y="4966974"/>
              <a:ext cx="2785287" cy="192068"/>
            </a:xfrm>
            <a:prstGeom prst="bentConnector5">
              <a:avLst>
                <a:gd name="adj1" fmla="val -4445"/>
                <a:gd name="adj2" fmla="val -386167"/>
                <a:gd name="adj3" fmla="val 103761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" name="Gruppieren 142"/>
          <p:cNvGrpSpPr/>
          <p:nvPr/>
        </p:nvGrpSpPr>
        <p:grpSpPr>
          <a:xfrm>
            <a:off x="5143504" y="5323811"/>
            <a:ext cx="2857520" cy="1500198"/>
            <a:chOff x="1357290" y="2857496"/>
            <a:chExt cx="3143272" cy="2000264"/>
          </a:xfrm>
        </p:grpSpPr>
        <p:sp>
          <p:nvSpPr>
            <p:cNvPr id="100" name="Rechteck 99"/>
            <p:cNvSpPr/>
            <p:nvPr/>
          </p:nvSpPr>
          <p:spPr>
            <a:xfrm>
              <a:off x="1357290" y="2857496"/>
              <a:ext cx="3143272" cy="2000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2863441" y="3000372"/>
              <a:ext cx="1440666" cy="157163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1518820" y="3269973"/>
              <a:ext cx="392909" cy="393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B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3387320" y="3261276"/>
              <a:ext cx="392909" cy="393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>
                  <a:solidFill>
                    <a:schemeClr val="tx1"/>
                  </a:solidFill>
                </a:rPr>
                <a:t>D1</a:t>
              </a:r>
              <a:endParaRPr lang="de-DE" sz="1200">
                <a:solidFill>
                  <a:schemeClr val="tx1"/>
                </a:solidFill>
              </a:endParaRPr>
            </a:p>
          </p:txBody>
        </p:sp>
        <p:cxnSp>
          <p:nvCxnSpPr>
            <p:cNvPr id="104" name="Gerade Verbindung mit Pfeil 103"/>
            <p:cNvCxnSpPr/>
            <p:nvPr/>
          </p:nvCxnSpPr>
          <p:spPr>
            <a:xfrm flipV="1">
              <a:off x="1911729" y="3465651"/>
              <a:ext cx="278394" cy="15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feld 104"/>
            <p:cNvSpPr txBox="1"/>
            <p:nvPr/>
          </p:nvSpPr>
          <p:spPr>
            <a:xfrm>
              <a:off x="1357290" y="2857496"/>
              <a:ext cx="365356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/>
                <a:t>A</a:t>
              </a:r>
              <a:endParaRPr lang="de-DE" sz="1600"/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2195496" y="3269973"/>
              <a:ext cx="392909" cy="393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C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2850344" y="2952747"/>
              <a:ext cx="483498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/>
                <a:t>Ds</a:t>
              </a:r>
              <a:endParaRPr lang="de-DE" sz="1600"/>
            </a:p>
          </p:txBody>
        </p:sp>
        <p:cxnSp>
          <p:nvCxnSpPr>
            <p:cNvPr id="108" name="Gerade Verbindung mit Pfeil 107"/>
            <p:cNvCxnSpPr/>
            <p:nvPr/>
          </p:nvCxnSpPr>
          <p:spPr>
            <a:xfrm flipV="1">
              <a:off x="2585047" y="3456954"/>
              <a:ext cx="278394" cy="15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hteck 108"/>
            <p:cNvSpPr/>
            <p:nvPr/>
          </p:nvSpPr>
          <p:spPr>
            <a:xfrm>
              <a:off x="3393273" y="3643314"/>
              <a:ext cx="392909" cy="393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smtClean="0">
                  <a:solidFill>
                    <a:schemeClr val="tx1"/>
                  </a:solidFill>
                </a:rPr>
                <a:t>D2</a:t>
              </a:r>
              <a:endParaRPr lang="de-DE" sz="1000">
                <a:solidFill>
                  <a:schemeClr val="tx1"/>
                </a:solidFill>
              </a:endParaRPr>
            </a:p>
          </p:txBody>
        </p:sp>
        <p:cxnSp>
          <p:nvCxnSpPr>
            <p:cNvPr id="110" name="Gerade Verbindung mit Pfeil 109"/>
            <p:cNvCxnSpPr>
              <a:endCxn id="103" idx="1"/>
            </p:cNvCxnSpPr>
            <p:nvPr/>
          </p:nvCxnSpPr>
          <p:spPr>
            <a:xfrm flipV="1">
              <a:off x="2857488" y="3458079"/>
              <a:ext cx="529832" cy="19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03" idx="3"/>
              <a:endCxn id="101" idx="3"/>
            </p:cNvCxnSpPr>
            <p:nvPr/>
          </p:nvCxnSpPr>
          <p:spPr>
            <a:xfrm>
              <a:off x="3780229" y="3458079"/>
              <a:ext cx="523878" cy="3281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Gerade Verbindung mit Pfeil 112"/>
            <p:cNvCxnSpPr>
              <a:stCxn id="109" idx="3"/>
              <a:endCxn id="101" idx="3"/>
            </p:cNvCxnSpPr>
            <p:nvPr/>
          </p:nvCxnSpPr>
          <p:spPr>
            <a:xfrm flipV="1">
              <a:off x="3786182" y="3786190"/>
              <a:ext cx="517925" cy="539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Form 113"/>
            <p:cNvCxnSpPr>
              <a:stCxn id="101" idx="3"/>
              <a:endCxn id="102" idx="1"/>
            </p:cNvCxnSpPr>
            <p:nvPr/>
          </p:nvCxnSpPr>
          <p:spPr>
            <a:xfrm flipH="1" flipV="1">
              <a:off x="1518820" y="3466776"/>
              <a:ext cx="2785287" cy="319414"/>
            </a:xfrm>
            <a:prstGeom prst="bentConnector5">
              <a:avLst>
                <a:gd name="adj1" fmla="val -3077"/>
                <a:gd name="adj2" fmla="val -272854"/>
                <a:gd name="adj3" fmla="val 104445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hteck 120"/>
            <p:cNvSpPr/>
            <p:nvPr/>
          </p:nvSpPr>
          <p:spPr>
            <a:xfrm>
              <a:off x="3393273" y="4071942"/>
              <a:ext cx="392909" cy="393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>
                  <a:solidFill>
                    <a:schemeClr val="tx1"/>
                  </a:solidFill>
                </a:rPr>
                <a:t>D3</a:t>
              </a:r>
              <a:endParaRPr lang="de-DE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25" name="Gerade Verbindung mit Pfeil 124"/>
            <p:cNvCxnSpPr>
              <a:endCxn id="109" idx="1"/>
            </p:cNvCxnSpPr>
            <p:nvPr/>
          </p:nvCxnSpPr>
          <p:spPr>
            <a:xfrm>
              <a:off x="2872740" y="3467100"/>
              <a:ext cx="520533" cy="3730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Gerade Verbindung mit Pfeil 126"/>
            <p:cNvCxnSpPr>
              <a:endCxn id="121" idx="1"/>
            </p:cNvCxnSpPr>
            <p:nvPr/>
          </p:nvCxnSpPr>
          <p:spPr>
            <a:xfrm rot="16200000" flipH="1">
              <a:off x="2720754" y="3596225"/>
              <a:ext cx="801645" cy="5433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Gerade Verbindung mit Pfeil 131"/>
            <p:cNvCxnSpPr>
              <a:stCxn id="121" idx="3"/>
              <a:endCxn id="101" idx="3"/>
            </p:cNvCxnSpPr>
            <p:nvPr/>
          </p:nvCxnSpPr>
          <p:spPr>
            <a:xfrm flipV="1">
              <a:off x="3786182" y="3786190"/>
              <a:ext cx="517925" cy="4825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5" name="Pfeil nach rechts 144"/>
          <p:cNvSpPr/>
          <p:nvPr/>
        </p:nvSpPr>
        <p:spPr>
          <a:xfrm rot="19800000">
            <a:off x="3066345" y="3836470"/>
            <a:ext cx="1500022" cy="38033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numRep</a:t>
            </a:r>
            <a:r>
              <a:rPr lang="de-DE" dirty="0" smtClean="0"/>
              <a:t>=1</a:t>
            </a:r>
            <a:endParaRPr lang="de-DE" dirty="0"/>
          </a:p>
        </p:txBody>
      </p:sp>
      <p:sp>
        <p:nvSpPr>
          <p:cNvPr id="146" name="Pfeil nach rechts 145"/>
          <p:cNvSpPr/>
          <p:nvPr/>
        </p:nvSpPr>
        <p:spPr>
          <a:xfrm>
            <a:off x="3121728" y="4502841"/>
            <a:ext cx="1485091" cy="35719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numRep</a:t>
            </a:r>
            <a:r>
              <a:rPr lang="de-DE" dirty="0" smtClean="0"/>
              <a:t>=2</a:t>
            </a:r>
            <a:endParaRPr lang="de-DE" dirty="0"/>
          </a:p>
        </p:txBody>
      </p:sp>
      <p:sp>
        <p:nvSpPr>
          <p:cNvPr id="147" name="Pfeil nach rechts 146"/>
          <p:cNvSpPr/>
          <p:nvPr/>
        </p:nvSpPr>
        <p:spPr>
          <a:xfrm rot="1800000">
            <a:off x="2993239" y="5146200"/>
            <a:ext cx="1494359" cy="35719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numRep</a:t>
            </a:r>
            <a:r>
              <a:rPr lang="de-DE" dirty="0" smtClean="0"/>
              <a:t>=3</a:t>
            </a:r>
            <a:endParaRPr lang="de-DE" dirty="0"/>
          </a:p>
        </p:txBody>
      </p:sp>
      <p:sp>
        <p:nvSpPr>
          <p:cNvPr id="58" name="Foliennummernplatzhalter 5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err="1"/>
              <a:t>Node</a:t>
            </a:r>
            <a:r>
              <a:rPr lang="de-DE" sz="2400" b="1" dirty="0"/>
              <a:t> &amp; Edge </a:t>
            </a:r>
            <a:r>
              <a:rPr lang="de-DE" sz="2400" b="1" dirty="0" err="1" smtClean="0"/>
              <a:t>Types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5564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de-DE" b="1" dirty="0" err="1" smtClean="0">
                <a:solidFill>
                  <a:srgbClr val="7030A0"/>
                </a:solidFill>
              </a:rPr>
              <a:t>Specialization</a:t>
            </a:r>
            <a:r>
              <a:rPr lang="de-DE" b="1" dirty="0" smtClean="0">
                <a:solidFill>
                  <a:srgbClr val="7030A0"/>
                </a:solidFill>
              </a:rPr>
              <a:t> (</a:t>
            </a:r>
            <a:r>
              <a:rPr lang="de-DE" b="1" dirty="0" err="1" smtClean="0">
                <a:solidFill>
                  <a:srgbClr val="7030A0"/>
                </a:solidFill>
              </a:rPr>
              <a:t>Spec</a:t>
            </a:r>
            <a:r>
              <a:rPr lang="de-DE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de-DE" sz="1800" dirty="0" err="1" smtClean="0"/>
              <a:t>Describes</a:t>
            </a:r>
            <a:r>
              <a:rPr lang="de-DE" sz="1800" dirty="0" smtClean="0"/>
              <a:t> </a:t>
            </a:r>
            <a:r>
              <a:rPr lang="de-DE" sz="1800" dirty="0" err="1" smtClean="0"/>
              <a:t>taxonomy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a </a:t>
            </a:r>
            <a:r>
              <a:rPr lang="de-DE" sz="1800" dirty="0" err="1" smtClean="0"/>
              <a:t>system</a:t>
            </a:r>
            <a:r>
              <a:rPr lang="de-DE" sz="1800" dirty="0" smtClean="0"/>
              <a:t> (</a:t>
            </a:r>
            <a:r>
              <a:rPr lang="de-DE" sz="1800" b="1" dirty="0" err="1" smtClean="0"/>
              <a:t>is</a:t>
            </a:r>
            <a:r>
              <a:rPr lang="de-DE" sz="1800" b="1" dirty="0" smtClean="0"/>
              <a:t>-a</a:t>
            </a:r>
            <a:r>
              <a:rPr lang="de-DE" sz="1800" dirty="0" smtClean="0"/>
              <a:t>)</a:t>
            </a:r>
          </a:p>
          <a:p>
            <a:pPr lvl="1"/>
            <a:r>
              <a:rPr lang="de-DE" sz="1600" dirty="0" smtClean="0"/>
              <a:t>Aggregation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/>
              <a:t>p</a:t>
            </a:r>
            <a:r>
              <a:rPr lang="de-DE" sz="1600" dirty="0" err="1" smtClean="0"/>
              <a:t>arent</a:t>
            </a:r>
            <a:r>
              <a:rPr lang="de-DE" sz="1600" dirty="0" smtClean="0"/>
              <a:t> &amp; </a:t>
            </a:r>
            <a:r>
              <a:rPr lang="de-DE" sz="1600" dirty="0" err="1" smtClean="0"/>
              <a:t>selected</a:t>
            </a:r>
            <a:r>
              <a:rPr lang="de-DE" sz="1600" dirty="0" smtClean="0"/>
              <a:t> </a:t>
            </a:r>
            <a:r>
              <a:rPr lang="de-DE" sz="1600" dirty="0" err="1" smtClean="0"/>
              <a:t>child</a:t>
            </a:r>
            <a:r>
              <a:rPr lang="de-DE" sz="1600" dirty="0" smtClean="0"/>
              <a:t> </a:t>
            </a:r>
            <a:r>
              <a:rPr lang="de-DE" sz="1600" dirty="0" err="1" smtClean="0"/>
              <a:t>entity</a:t>
            </a:r>
            <a:endParaRPr lang="de-DE" sz="18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de-DE" sz="1800" dirty="0" smtClean="0"/>
              <a:t>Attribute</a:t>
            </a:r>
            <a:r>
              <a:rPr lang="de-DE" sz="1800" b="1" dirty="0" smtClean="0"/>
              <a:t> </a:t>
            </a:r>
            <a:r>
              <a:rPr lang="de-DE" sz="1800" b="1" dirty="0" err="1">
                <a:solidFill>
                  <a:srgbClr val="7030A0"/>
                </a:solidFill>
              </a:rPr>
              <a:t>selection</a:t>
            </a:r>
            <a:r>
              <a:rPr lang="de-DE" sz="1800" b="1" dirty="0">
                <a:solidFill>
                  <a:srgbClr val="7030A0"/>
                </a:solidFill>
              </a:rPr>
              <a:t> </a:t>
            </a:r>
            <a:r>
              <a:rPr lang="de-DE" sz="1800" b="1" dirty="0" err="1">
                <a:solidFill>
                  <a:srgbClr val="7030A0"/>
                </a:solidFill>
              </a:rPr>
              <a:t>rule</a:t>
            </a:r>
            <a:r>
              <a:rPr lang="de-DE" sz="1800" dirty="0"/>
              <a:t> </a:t>
            </a:r>
            <a:r>
              <a:rPr lang="de-DE" sz="1800" dirty="0" err="1" smtClean="0"/>
              <a:t>describes</a:t>
            </a:r>
            <a:r>
              <a:rPr lang="de-DE" sz="1800" dirty="0" smtClean="0"/>
              <a:t> an </a:t>
            </a:r>
            <a:r>
              <a:rPr lang="de-DE" sz="1800" b="1" dirty="0" err="1" smtClean="0"/>
              <a:t>xor</a:t>
            </a:r>
            <a:r>
              <a:rPr lang="de-DE" sz="1800" dirty="0" smtClean="0"/>
              <a:t> </a:t>
            </a:r>
            <a:r>
              <a:rPr lang="de-DE" sz="1800" dirty="0" err="1" smtClean="0"/>
              <a:t>decision</a:t>
            </a:r>
            <a:endParaRPr lang="de-DE" sz="1800" dirty="0" smtClean="0"/>
          </a:p>
          <a:p>
            <a:pPr>
              <a:buNone/>
            </a:pPr>
            <a:endParaRPr lang="de-DE" sz="12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78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294647"/>
              </p:ext>
            </p:extLst>
          </p:nvPr>
        </p:nvGraphicFramePr>
        <p:xfrm>
          <a:off x="683568" y="3714750"/>
          <a:ext cx="2284398" cy="275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7" name="Visio" r:id="rId3" imgW="2161413" imgH="2752544" progId="Visio.Drawing.11">
                  <p:embed/>
                </p:oleObj>
              </mc:Choice>
              <mc:Fallback>
                <p:oleObj name="Visio" r:id="rId3" imgW="2161413" imgH="2752544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714750"/>
                        <a:ext cx="2284398" cy="275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uppieren 61"/>
          <p:cNvGrpSpPr/>
          <p:nvPr/>
        </p:nvGrpSpPr>
        <p:grpSpPr>
          <a:xfrm>
            <a:off x="4714876" y="3357562"/>
            <a:ext cx="2857520" cy="857256"/>
            <a:chOff x="4286248" y="3786190"/>
            <a:chExt cx="2857520" cy="857256"/>
          </a:xfrm>
        </p:grpSpPr>
        <p:sp>
          <p:nvSpPr>
            <p:cNvPr id="100" name="Rechteck 99"/>
            <p:cNvSpPr/>
            <p:nvPr/>
          </p:nvSpPr>
          <p:spPr>
            <a:xfrm>
              <a:off x="4286248" y="3786190"/>
              <a:ext cx="2857520" cy="8572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689806" y="4143380"/>
              <a:ext cx="357190" cy="2952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B</a:t>
              </a:r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04" name="Gerade Verbindung mit Pfeil 103"/>
            <p:cNvCxnSpPr/>
            <p:nvPr/>
          </p:nvCxnSpPr>
          <p:spPr>
            <a:xfrm flipV="1">
              <a:off x="5042415" y="4290138"/>
              <a:ext cx="253085" cy="11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feld 104"/>
            <p:cNvSpPr txBox="1"/>
            <p:nvPr/>
          </p:nvSpPr>
          <p:spPr>
            <a:xfrm>
              <a:off x="4286248" y="378619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A</a:t>
              </a:r>
              <a:endParaRPr lang="de-DE"/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5323758" y="4143380"/>
              <a:ext cx="806208" cy="29520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7030A0"/>
                  </a:solidFill>
                </a:rPr>
                <a:t>C1</a:t>
              </a:r>
              <a:r>
                <a:rPr lang="de-DE" sz="1400" b="1" dirty="0" smtClean="0">
                  <a:solidFill>
                    <a:srgbClr val="7030A0"/>
                  </a:solidFill>
                </a:rPr>
                <a:t>_</a:t>
              </a:r>
              <a:r>
                <a:rPr lang="de-DE" b="1" dirty="0" smtClean="0">
                  <a:solidFill>
                    <a:srgbClr val="7030A0"/>
                  </a:solidFill>
                </a:rPr>
                <a:t>C</a:t>
              </a:r>
              <a:endParaRPr lang="de-DE" b="1" dirty="0">
                <a:solidFill>
                  <a:srgbClr val="7030A0"/>
                </a:solidFill>
              </a:endParaRPr>
            </a:p>
          </p:txBody>
        </p:sp>
        <p:cxnSp>
          <p:nvCxnSpPr>
            <p:cNvPr id="108" name="Gerade Verbindung mit Pfeil 107"/>
            <p:cNvCxnSpPr/>
            <p:nvPr/>
          </p:nvCxnSpPr>
          <p:spPr>
            <a:xfrm flipV="1">
              <a:off x="6137291" y="4283616"/>
              <a:ext cx="253085" cy="11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hteck 59"/>
            <p:cNvSpPr/>
            <p:nvPr/>
          </p:nvSpPr>
          <p:spPr>
            <a:xfrm>
              <a:off x="6378470" y="4143380"/>
              <a:ext cx="357190" cy="2952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D</a:t>
              </a:r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4714876" y="4357694"/>
            <a:ext cx="2857520" cy="857256"/>
            <a:chOff x="4286248" y="3786190"/>
            <a:chExt cx="2857520" cy="857256"/>
          </a:xfrm>
        </p:grpSpPr>
        <p:sp>
          <p:nvSpPr>
            <p:cNvPr id="64" name="Rechteck 63"/>
            <p:cNvSpPr/>
            <p:nvPr/>
          </p:nvSpPr>
          <p:spPr>
            <a:xfrm>
              <a:off x="4286248" y="3786190"/>
              <a:ext cx="2857520" cy="8572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696862" y="4143380"/>
              <a:ext cx="357190" cy="2952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B</a:t>
              </a:r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66" name="Gerade Verbindung mit Pfeil 65"/>
            <p:cNvCxnSpPr/>
            <p:nvPr/>
          </p:nvCxnSpPr>
          <p:spPr>
            <a:xfrm flipV="1">
              <a:off x="5054052" y="4290138"/>
              <a:ext cx="253085" cy="11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/>
            <p:cNvSpPr txBox="1"/>
            <p:nvPr/>
          </p:nvSpPr>
          <p:spPr>
            <a:xfrm>
              <a:off x="4286248" y="378619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A</a:t>
              </a:r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5323758" y="4143380"/>
              <a:ext cx="813533" cy="29520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7030A0"/>
                  </a:solidFill>
                </a:rPr>
                <a:t>C2_C</a:t>
              </a:r>
              <a:endParaRPr lang="de-DE" b="1" dirty="0">
                <a:solidFill>
                  <a:srgbClr val="7030A0"/>
                </a:solidFill>
              </a:endParaRPr>
            </a:p>
          </p:txBody>
        </p:sp>
        <p:cxnSp>
          <p:nvCxnSpPr>
            <p:cNvPr id="78" name="Gerade Verbindung mit Pfeil 77"/>
            <p:cNvCxnSpPr/>
            <p:nvPr/>
          </p:nvCxnSpPr>
          <p:spPr>
            <a:xfrm flipV="1">
              <a:off x="6106776" y="4283616"/>
              <a:ext cx="278394" cy="11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hteck 78"/>
            <p:cNvSpPr/>
            <p:nvPr/>
          </p:nvSpPr>
          <p:spPr>
            <a:xfrm>
              <a:off x="6392185" y="4143380"/>
              <a:ext cx="392909" cy="2952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D</a:t>
              </a:r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4714876" y="5357826"/>
            <a:ext cx="2857520" cy="857256"/>
            <a:chOff x="4286248" y="3786190"/>
            <a:chExt cx="2857520" cy="857256"/>
          </a:xfrm>
        </p:grpSpPr>
        <p:sp>
          <p:nvSpPr>
            <p:cNvPr id="82" name="Rechteck 81"/>
            <p:cNvSpPr/>
            <p:nvPr/>
          </p:nvSpPr>
          <p:spPr>
            <a:xfrm>
              <a:off x="4286248" y="3786190"/>
              <a:ext cx="2857520" cy="8572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4719436" y="4143380"/>
              <a:ext cx="357190" cy="2952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B</a:t>
              </a:r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86" name="Gerade Verbindung mit Pfeil 85"/>
            <p:cNvCxnSpPr/>
            <p:nvPr/>
          </p:nvCxnSpPr>
          <p:spPr>
            <a:xfrm flipV="1">
              <a:off x="5070673" y="4290138"/>
              <a:ext cx="253085" cy="11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feld 87"/>
            <p:cNvSpPr txBox="1"/>
            <p:nvPr/>
          </p:nvSpPr>
          <p:spPr>
            <a:xfrm>
              <a:off x="4286248" y="378619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A</a:t>
              </a:r>
              <a:endParaRPr lang="de-DE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5317805" y="4143380"/>
              <a:ext cx="788971" cy="29520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7030A0"/>
                  </a:solidFill>
                </a:rPr>
                <a:t>C3_C</a:t>
              </a:r>
              <a:endParaRPr lang="de-DE" b="1" dirty="0">
                <a:solidFill>
                  <a:srgbClr val="7030A0"/>
                </a:solidFill>
              </a:endParaRPr>
            </a:p>
          </p:txBody>
        </p:sp>
        <p:cxnSp>
          <p:nvCxnSpPr>
            <p:cNvPr id="91" name="Gerade Verbindung mit Pfeil 90"/>
            <p:cNvCxnSpPr>
              <a:stCxn id="90" idx="3"/>
            </p:cNvCxnSpPr>
            <p:nvPr/>
          </p:nvCxnSpPr>
          <p:spPr>
            <a:xfrm flipV="1">
              <a:off x="6106776" y="4283617"/>
              <a:ext cx="305905" cy="73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hteck 91"/>
            <p:cNvSpPr/>
            <p:nvPr/>
          </p:nvSpPr>
          <p:spPr>
            <a:xfrm>
              <a:off x="6400775" y="4143380"/>
              <a:ext cx="357190" cy="2952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D</a:t>
              </a:r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95" name="Pfeil nach rechts 94"/>
          <p:cNvSpPr/>
          <p:nvPr/>
        </p:nvSpPr>
        <p:spPr>
          <a:xfrm rot="19800000">
            <a:off x="3184684" y="4060150"/>
            <a:ext cx="714380" cy="35719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Pfeil nach rechts 95"/>
          <p:cNvSpPr/>
          <p:nvPr/>
        </p:nvSpPr>
        <p:spPr>
          <a:xfrm>
            <a:off x="3286117" y="4691301"/>
            <a:ext cx="714380" cy="35719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Pfeil nach rechts 96"/>
          <p:cNvSpPr/>
          <p:nvPr/>
        </p:nvSpPr>
        <p:spPr>
          <a:xfrm rot="1800000">
            <a:off x="3184684" y="5346034"/>
            <a:ext cx="714380" cy="35719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oliennummernplatzhalter 3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err="1" smtClean="0"/>
              <a:t>Node</a:t>
            </a:r>
            <a:r>
              <a:rPr lang="de-DE" sz="2400" b="1" dirty="0" smtClean="0"/>
              <a:t> </a:t>
            </a:r>
            <a:r>
              <a:rPr lang="de-DE" sz="2400" b="1" dirty="0"/>
              <a:t>&amp; Edge </a:t>
            </a:r>
            <a:r>
              <a:rPr lang="de-DE" sz="2400" b="1" dirty="0" err="1" smtClean="0"/>
              <a:t>Types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5564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Selection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Constraints</a:t>
            </a:r>
            <a:endParaRPr lang="de-DE" dirty="0" smtClean="0">
              <a:solidFill>
                <a:srgbClr val="7030A0"/>
              </a:solidFill>
            </a:endParaRPr>
          </a:p>
          <a:p>
            <a:r>
              <a:rPr lang="de-DE" sz="1800" dirty="0" err="1" smtClean="0"/>
              <a:t>Defined</a:t>
            </a:r>
            <a:r>
              <a:rPr lang="de-DE" sz="1800" dirty="0" smtClean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directed</a:t>
            </a:r>
            <a:r>
              <a:rPr lang="de-DE" sz="1800" dirty="0"/>
              <a:t> </a:t>
            </a:r>
            <a:r>
              <a:rPr lang="de-DE" sz="1800" dirty="0" err="1"/>
              <a:t>edges</a:t>
            </a:r>
            <a:endParaRPr lang="de-DE" sz="1800" dirty="0"/>
          </a:p>
          <a:p>
            <a:r>
              <a:rPr lang="de-DE" sz="1800" dirty="0" err="1" smtClean="0"/>
              <a:t>Specify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cross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tree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selections</a:t>
            </a:r>
            <a:endParaRPr lang="de-DE" sz="1800" b="1" dirty="0"/>
          </a:p>
          <a:p>
            <a:r>
              <a:rPr lang="de-DE" sz="1800" dirty="0" smtClean="0"/>
              <a:t>Can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combined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>
                <a:solidFill>
                  <a:srgbClr val="7030A0"/>
                </a:solidFill>
              </a:rPr>
              <a:t>selection</a:t>
            </a:r>
            <a:r>
              <a:rPr lang="de-DE" sz="1800" dirty="0" smtClean="0">
                <a:solidFill>
                  <a:srgbClr val="7030A0"/>
                </a:solidFill>
              </a:rPr>
              <a:t> </a:t>
            </a:r>
            <a:r>
              <a:rPr lang="de-DE" sz="1800" dirty="0" err="1" smtClean="0">
                <a:solidFill>
                  <a:srgbClr val="7030A0"/>
                </a:solidFill>
              </a:rPr>
              <a:t>rules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>
                <a:solidFill>
                  <a:srgbClr val="00B050"/>
                </a:solidFill>
              </a:rPr>
              <a:t>aspect</a:t>
            </a:r>
            <a:r>
              <a:rPr lang="de-DE" sz="1800" dirty="0" smtClean="0">
                <a:solidFill>
                  <a:srgbClr val="00B050"/>
                </a:solidFill>
              </a:rPr>
              <a:t> </a:t>
            </a:r>
            <a:r>
              <a:rPr lang="de-DE" sz="1800" dirty="0" err="1" smtClean="0">
                <a:solidFill>
                  <a:srgbClr val="00B050"/>
                </a:solidFill>
              </a:rPr>
              <a:t>rules</a:t>
            </a:r>
            <a:endParaRPr lang="de-DE" dirty="0" smtClean="0">
              <a:solidFill>
                <a:srgbClr val="00B050"/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78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076361"/>
              </p:ext>
            </p:extLst>
          </p:nvPr>
        </p:nvGraphicFramePr>
        <p:xfrm>
          <a:off x="304800" y="3476625"/>
          <a:ext cx="32004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1" name="Visio" r:id="rId3" imgW="2873121" imgH="2990907" progId="Visio.Drawing.11">
                  <p:embed/>
                </p:oleObj>
              </mc:Choice>
              <mc:Fallback>
                <p:oleObj name="Visio" r:id="rId3" imgW="2873121" imgH="299090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76625"/>
                        <a:ext cx="3200400" cy="299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ieren 61"/>
          <p:cNvGrpSpPr/>
          <p:nvPr/>
        </p:nvGrpSpPr>
        <p:grpSpPr>
          <a:xfrm>
            <a:off x="5429256" y="3357562"/>
            <a:ext cx="2857520" cy="857256"/>
            <a:chOff x="4286248" y="3786190"/>
            <a:chExt cx="2857520" cy="857256"/>
          </a:xfrm>
        </p:grpSpPr>
        <p:sp>
          <p:nvSpPr>
            <p:cNvPr id="100" name="Rechteck 99"/>
            <p:cNvSpPr/>
            <p:nvPr/>
          </p:nvSpPr>
          <p:spPr>
            <a:xfrm>
              <a:off x="4286248" y="3786190"/>
              <a:ext cx="2857520" cy="8572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4374948" y="4143380"/>
              <a:ext cx="837703" cy="29520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B1_B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104" name="Gerade Verbindung mit Pfeil 103"/>
            <p:cNvCxnSpPr/>
            <p:nvPr/>
          </p:nvCxnSpPr>
          <p:spPr>
            <a:xfrm flipV="1">
              <a:off x="5212651" y="4290138"/>
              <a:ext cx="253085" cy="11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feld 104"/>
            <p:cNvSpPr txBox="1"/>
            <p:nvPr/>
          </p:nvSpPr>
          <p:spPr>
            <a:xfrm>
              <a:off x="4286248" y="378619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A</a:t>
              </a:r>
              <a:endParaRPr lang="de-DE"/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5453829" y="4143380"/>
              <a:ext cx="800015" cy="29520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C2_C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108" name="Gerade Verbindung mit Pfeil 107"/>
            <p:cNvCxnSpPr/>
            <p:nvPr/>
          </p:nvCxnSpPr>
          <p:spPr>
            <a:xfrm flipV="1">
              <a:off x="6287007" y="4283616"/>
              <a:ext cx="253085" cy="11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hteck 59"/>
            <p:cNvSpPr/>
            <p:nvPr/>
          </p:nvSpPr>
          <p:spPr>
            <a:xfrm>
              <a:off x="6528186" y="4143380"/>
              <a:ext cx="357190" cy="2952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D</a:t>
              </a:r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uppieren 62"/>
          <p:cNvGrpSpPr/>
          <p:nvPr/>
        </p:nvGrpSpPr>
        <p:grpSpPr>
          <a:xfrm>
            <a:off x="5429256" y="4357694"/>
            <a:ext cx="2857520" cy="857256"/>
            <a:chOff x="4286248" y="3786190"/>
            <a:chExt cx="2857520" cy="857256"/>
          </a:xfrm>
        </p:grpSpPr>
        <p:sp>
          <p:nvSpPr>
            <p:cNvPr id="64" name="Rechteck 63"/>
            <p:cNvSpPr/>
            <p:nvPr/>
          </p:nvSpPr>
          <p:spPr>
            <a:xfrm>
              <a:off x="4286248" y="3786190"/>
              <a:ext cx="2857520" cy="8572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365096" y="4143380"/>
              <a:ext cx="847555" cy="29520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B2_B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66" name="Gerade Verbindung mit Pfeil 65"/>
            <p:cNvCxnSpPr/>
            <p:nvPr/>
          </p:nvCxnSpPr>
          <p:spPr>
            <a:xfrm flipV="1">
              <a:off x="5229192" y="4290138"/>
              <a:ext cx="253085" cy="11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/>
            <p:cNvSpPr txBox="1"/>
            <p:nvPr/>
          </p:nvSpPr>
          <p:spPr>
            <a:xfrm>
              <a:off x="4286248" y="378619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A</a:t>
              </a:r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5500693" y="4143380"/>
              <a:ext cx="786313" cy="29520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C1_C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78" name="Gerade Verbindung mit Pfeil 77"/>
            <p:cNvCxnSpPr/>
            <p:nvPr/>
          </p:nvCxnSpPr>
          <p:spPr>
            <a:xfrm flipV="1">
              <a:off x="6287007" y="4283616"/>
              <a:ext cx="253085" cy="11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hteck 78"/>
            <p:cNvSpPr/>
            <p:nvPr/>
          </p:nvSpPr>
          <p:spPr>
            <a:xfrm>
              <a:off x="6528186" y="4143380"/>
              <a:ext cx="357190" cy="2952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D</a:t>
              </a:r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95" name="Pfeil nach rechts 94"/>
          <p:cNvSpPr/>
          <p:nvPr/>
        </p:nvSpPr>
        <p:spPr>
          <a:xfrm rot="19800000">
            <a:off x="3899064" y="4060150"/>
            <a:ext cx="714380" cy="35719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Pfeil nach rechts 95"/>
          <p:cNvSpPr/>
          <p:nvPr/>
        </p:nvSpPr>
        <p:spPr>
          <a:xfrm>
            <a:off x="4000497" y="4691301"/>
            <a:ext cx="714380" cy="35719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8" name="Gruppieren 27"/>
          <p:cNvGrpSpPr/>
          <p:nvPr/>
        </p:nvGrpSpPr>
        <p:grpSpPr>
          <a:xfrm>
            <a:off x="1643053" y="5715016"/>
            <a:ext cx="2425675" cy="785818"/>
            <a:chOff x="1643053" y="5715016"/>
            <a:chExt cx="2425675" cy="785818"/>
          </a:xfrm>
        </p:grpSpPr>
        <p:sp>
          <p:nvSpPr>
            <p:cNvPr id="34" name="Textfeld 33"/>
            <p:cNvSpPr txBox="1"/>
            <p:nvPr/>
          </p:nvSpPr>
          <p:spPr>
            <a:xfrm>
              <a:off x="1691154" y="6131502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FF0000"/>
                  </a:solidFill>
                </a:rPr>
                <a:t>s</a:t>
              </a:r>
              <a:r>
                <a:rPr lang="de-DE" dirty="0" err="1" smtClean="0">
                  <a:solidFill>
                    <a:srgbClr val="FF0000"/>
                  </a:solidFill>
                </a:rPr>
                <a:t>election</a:t>
              </a:r>
              <a:r>
                <a:rPr lang="de-DE" dirty="0" smtClean="0">
                  <a:solidFill>
                    <a:srgbClr val="FF0000"/>
                  </a:solidFill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</a:rPr>
                <a:t>constraints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Gerade Verbindung mit Pfeil 35"/>
            <p:cNvCxnSpPr>
              <a:stCxn id="34" idx="0"/>
            </p:cNvCxnSpPr>
            <p:nvPr/>
          </p:nvCxnSpPr>
          <p:spPr>
            <a:xfrm flipH="1" flipV="1">
              <a:off x="1643053" y="5715016"/>
              <a:ext cx="1236888" cy="4164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>
              <a:stCxn id="34" idx="0"/>
            </p:cNvCxnSpPr>
            <p:nvPr/>
          </p:nvCxnSpPr>
          <p:spPr>
            <a:xfrm flipH="1" flipV="1">
              <a:off x="2500301" y="5786454"/>
              <a:ext cx="379640" cy="345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Foliennummernplatzhalter 3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26</a:t>
            </a:fld>
            <a:endParaRPr lang="de-DE"/>
          </a:p>
        </p:txBody>
      </p:sp>
      <p:cxnSp>
        <p:nvCxnSpPr>
          <p:cNvPr id="7" name="Gerader Verbinder 6"/>
          <p:cNvCxnSpPr/>
          <p:nvPr/>
        </p:nvCxnSpPr>
        <p:spPr>
          <a:xfrm>
            <a:off x="3059832" y="5301208"/>
            <a:ext cx="288032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/>
        </p:nvCxnSpPr>
        <p:spPr>
          <a:xfrm flipV="1">
            <a:off x="3059832" y="5301208"/>
            <a:ext cx="288032" cy="2734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1" animBg="1"/>
      <p:bldP spid="9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smtClean="0"/>
              <a:t>Summary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Basic </a:t>
            </a:r>
            <a:r>
              <a:rPr lang="de-DE" sz="2400" b="1" dirty="0" err="1" smtClean="0"/>
              <a:t>Tree</a:t>
            </a:r>
            <a:r>
              <a:rPr lang="de-DE" sz="2400" b="1" dirty="0" smtClean="0"/>
              <a:t> Elements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55644"/>
            <a:ext cx="7467600" cy="4873752"/>
          </a:xfrm>
        </p:spPr>
        <p:txBody>
          <a:bodyPr/>
          <a:lstStyle/>
          <a:p>
            <a:pPr>
              <a:buNone/>
            </a:pPr>
            <a:endParaRPr lang="de-DE" sz="12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36310"/>
              </p:ext>
            </p:extLst>
          </p:nvPr>
        </p:nvGraphicFramePr>
        <p:xfrm>
          <a:off x="1214414" y="3810149"/>
          <a:ext cx="6213475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46" name="Visio" r:id="rId3" imgW="6218301" imgH="2644364" progId="Visio.Drawing.11">
                  <p:embed/>
                </p:oleObj>
              </mc:Choice>
              <mc:Fallback>
                <p:oleObj name="Visio" r:id="rId3" imgW="6218301" imgH="264436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3810149"/>
                        <a:ext cx="6213475" cy="264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uppieren 35"/>
          <p:cNvGrpSpPr/>
          <p:nvPr/>
        </p:nvGrpSpPr>
        <p:grpSpPr>
          <a:xfrm>
            <a:off x="1214414" y="3953006"/>
            <a:ext cx="5643602" cy="2425556"/>
            <a:chOff x="928662" y="4143380"/>
            <a:chExt cx="5643602" cy="2425556"/>
          </a:xfrm>
        </p:grpSpPr>
        <p:sp>
          <p:nvSpPr>
            <p:cNvPr id="37" name="Rechteck 36"/>
            <p:cNvSpPr/>
            <p:nvPr/>
          </p:nvSpPr>
          <p:spPr>
            <a:xfrm>
              <a:off x="4214810" y="4143380"/>
              <a:ext cx="214314" cy="21431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2071670" y="5072074"/>
              <a:ext cx="285752" cy="21431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4643438" y="5072074"/>
              <a:ext cx="866946" cy="29190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6286512" y="5072074"/>
              <a:ext cx="285752" cy="21431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928662" y="6215082"/>
              <a:ext cx="285752" cy="21431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1457490" y="6215081"/>
              <a:ext cx="740526" cy="35385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2500298" y="6215082"/>
              <a:ext cx="285752" cy="21431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3214678" y="6215082"/>
              <a:ext cx="285752" cy="21431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4000496" y="6215082"/>
              <a:ext cx="285752" cy="21431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4714876" y="6215082"/>
              <a:ext cx="285752" cy="21431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5429256" y="6215082"/>
              <a:ext cx="285752" cy="21431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6286512" y="6215082"/>
              <a:ext cx="285752" cy="21431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9" name="Rechteck 48"/>
          <p:cNvSpPr/>
          <p:nvPr/>
        </p:nvSpPr>
        <p:spPr>
          <a:xfrm>
            <a:off x="4714876" y="5453204"/>
            <a:ext cx="1285884" cy="3571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6072198" y="5453204"/>
            <a:ext cx="1428760" cy="5715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1409668" y="5310328"/>
            <a:ext cx="2590828" cy="5619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4286248" y="4310197"/>
            <a:ext cx="1000132" cy="361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567046" y="178763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B0F0"/>
                </a:solidFill>
              </a:rPr>
              <a:t>Entity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567046" y="2216264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Aspect</a:t>
            </a:r>
            <a:r>
              <a:rPr lang="de-DE" dirty="0" smtClean="0">
                <a:solidFill>
                  <a:srgbClr val="FF0000"/>
                </a:solidFill>
              </a:rPr>
              <a:t> (</a:t>
            </a:r>
            <a:r>
              <a:rPr lang="de-DE" dirty="0" err="1" smtClean="0">
                <a:solidFill>
                  <a:srgbClr val="FF0000"/>
                </a:solidFill>
              </a:rPr>
              <a:t>Dec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  <a:r>
              <a:rPr lang="de-DE" dirty="0" smtClean="0"/>
              <a:t>,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Aspect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Siblings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567046" y="2644892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Specialization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567046" y="3073520"/>
            <a:ext cx="415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Multi </a:t>
            </a:r>
            <a:r>
              <a:rPr lang="de-DE" dirty="0" err="1" smtClean="0">
                <a:solidFill>
                  <a:srgbClr val="0070C0"/>
                </a:solidFill>
              </a:rPr>
              <a:t>Aspect</a:t>
            </a:r>
            <a:r>
              <a:rPr lang="de-DE" dirty="0" smtClean="0"/>
              <a:t>, (</a:t>
            </a:r>
            <a:r>
              <a:rPr lang="de-DE" dirty="0" err="1" smtClean="0"/>
              <a:t>Siblings</a:t>
            </a:r>
            <a:r>
              <a:rPr lang="de-DE" dirty="0" smtClean="0"/>
              <a:t> same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Asp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561608" y="350100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C00000"/>
                </a:solidFill>
              </a:rPr>
              <a:t>Selection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Constraints</a:t>
            </a:r>
            <a:endParaRPr lang="de-DE" dirty="0">
              <a:solidFill>
                <a:srgbClr val="C00000"/>
              </a:solidFill>
            </a:endParaRPr>
          </a:p>
        </p:txBody>
      </p:sp>
      <p:cxnSp>
        <p:nvCxnSpPr>
          <p:cNvPr id="5" name="Gewinkelte Verbindung 4"/>
          <p:cNvCxnSpPr>
            <a:stCxn id="44" idx="2"/>
          </p:cNvCxnSpPr>
          <p:nvPr/>
        </p:nvCxnSpPr>
        <p:spPr>
          <a:xfrm rot="16200000" flipH="1">
            <a:off x="4036215" y="5846113"/>
            <a:ext cx="12700" cy="785818"/>
          </a:xfrm>
          <a:prstGeom prst="bentConnector4">
            <a:avLst>
              <a:gd name="adj1" fmla="val 2170094"/>
              <a:gd name="adj2" fmla="val 100416"/>
            </a:avLst>
          </a:prstGeom>
          <a:ln w="254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561608" y="392376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{Attributes}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814429" y="1844824"/>
            <a:ext cx="40495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Many</a:t>
            </a:r>
            <a:r>
              <a:rPr lang="de-DE" b="1" dirty="0" smtClean="0"/>
              <a:t> </a:t>
            </a:r>
            <a:r>
              <a:rPr lang="de-DE" b="1" dirty="0" err="1" smtClean="0"/>
              <a:t>more</a:t>
            </a:r>
            <a:r>
              <a:rPr lang="de-DE" b="1" dirty="0" smtClean="0"/>
              <a:t> (</a:t>
            </a:r>
            <a:r>
              <a:rPr lang="de-DE" b="1" dirty="0" err="1" smtClean="0"/>
              <a:t>advanced</a:t>
            </a:r>
            <a:r>
              <a:rPr lang="de-DE" b="1" dirty="0" smtClean="0"/>
              <a:t>) </a:t>
            </a:r>
            <a:r>
              <a:rPr lang="de-DE" b="1" dirty="0" err="1" smtClean="0"/>
              <a:t>features</a:t>
            </a:r>
            <a:r>
              <a:rPr lang="de-DE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Specialization</a:t>
            </a:r>
            <a:r>
              <a:rPr lang="de-DE" dirty="0" smtClean="0"/>
              <a:t> </a:t>
            </a:r>
            <a:r>
              <a:rPr lang="de-DE" dirty="0" err="1" smtClean="0"/>
              <a:t>Siblings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Specialization</a:t>
            </a:r>
            <a:r>
              <a:rPr lang="de-DE" dirty="0" smtClean="0"/>
              <a:t> &amp; </a:t>
            </a:r>
            <a:r>
              <a:rPr lang="de-DE" dirty="0" err="1" smtClean="0"/>
              <a:t>Aspect</a:t>
            </a:r>
            <a:r>
              <a:rPr lang="de-DE" dirty="0" smtClean="0"/>
              <a:t> </a:t>
            </a:r>
            <a:r>
              <a:rPr lang="de-DE" dirty="0" err="1" smtClean="0"/>
              <a:t>Siblings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. . .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see</a:t>
            </a:r>
            <a:r>
              <a:rPr lang="de-DE" dirty="0" smtClean="0"/>
              <a:t> [ZH2007])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27" grpId="0"/>
      <p:bldP spid="29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smtClean="0"/>
              <a:t>6 Axioms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55644"/>
            <a:ext cx="7467600" cy="4873752"/>
          </a:xfrm>
        </p:spPr>
        <p:txBody>
          <a:bodyPr/>
          <a:lstStyle/>
          <a:p>
            <a:pPr>
              <a:buNone/>
            </a:pPr>
            <a:endParaRPr lang="de-DE" sz="12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/>
              <a:t>A</a:t>
            </a:r>
            <a:r>
              <a:rPr lang="de-DE" sz="2000" dirty="0" err="1" smtClean="0"/>
              <a:t>lternating</a:t>
            </a:r>
            <a:r>
              <a:rPr lang="de-DE" sz="2000" dirty="0" smtClean="0"/>
              <a:t> </a:t>
            </a:r>
            <a:r>
              <a:rPr lang="de-DE" sz="2000" dirty="0" err="1" smtClean="0"/>
              <a:t>mode</a:t>
            </a:r>
            <a:endParaRPr lang="de-DE" sz="2000" dirty="0" smtClean="0"/>
          </a:p>
          <a:p>
            <a:r>
              <a:rPr lang="de-DE" sz="2000" dirty="0"/>
              <a:t>V</a:t>
            </a:r>
            <a:r>
              <a:rPr lang="de-DE" sz="2000" dirty="0" smtClean="0"/>
              <a:t>alid </a:t>
            </a:r>
            <a:r>
              <a:rPr lang="de-DE" sz="2000" dirty="0" err="1" smtClean="0"/>
              <a:t>brothers</a:t>
            </a:r>
            <a:endParaRPr lang="de-DE" sz="2000" dirty="0" smtClean="0"/>
          </a:p>
          <a:p>
            <a:r>
              <a:rPr lang="de-DE" sz="2000" dirty="0" err="1"/>
              <a:t>S</a:t>
            </a:r>
            <a:r>
              <a:rPr lang="de-DE" sz="2000" dirty="0" err="1" smtClean="0"/>
              <a:t>trict</a:t>
            </a:r>
            <a:r>
              <a:rPr lang="de-DE" sz="2000" dirty="0" smtClean="0"/>
              <a:t> </a:t>
            </a:r>
            <a:r>
              <a:rPr lang="de-DE" sz="2000" dirty="0" err="1" smtClean="0"/>
              <a:t>hierarchy</a:t>
            </a:r>
            <a:endParaRPr lang="de-DE" sz="2000" dirty="0" smtClean="0"/>
          </a:p>
          <a:p>
            <a:r>
              <a:rPr lang="de-DE" sz="2000" dirty="0" err="1" smtClean="0"/>
              <a:t>Attached</a:t>
            </a:r>
            <a:r>
              <a:rPr lang="de-DE" sz="2000" dirty="0" smtClean="0"/>
              <a:t> variables (</a:t>
            </a:r>
            <a:r>
              <a:rPr lang="de-DE" sz="2000" dirty="0" err="1"/>
              <a:t>attributes</a:t>
            </a:r>
            <a:r>
              <a:rPr lang="de-DE" sz="2000" dirty="0" smtClean="0"/>
              <a:t>)</a:t>
            </a:r>
          </a:p>
          <a:p>
            <a:r>
              <a:rPr lang="de-DE" sz="2000" dirty="0" err="1"/>
              <a:t>I</a:t>
            </a:r>
            <a:r>
              <a:rPr lang="de-DE" sz="2000" dirty="0" err="1" smtClean="0"/>
              <a:t>nheritance</a:t>
            </a:r>
            <a:endParaRPr lang="de-DE" sz="2000" dirty="0" smtClean="0"/>
          </a:p>
          <a:p>
            <a:r>
              <a:rPr lang="de-DE" sz="2000" dirty="0" err="1"/>
              <a:t>U</a:t>
            </a:r>
            <a:r>
              <a:rPr lang="de-DE" sz="2000" dirty="0" err="1" smtClean="0"/>
              <a:t>niformity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smtClean="0"/>
              <a:t>Axioms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5564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Alternating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mode</a:t>
            </a:r>
            <a:endParaRPr lang="de-DE" sz="2000" dirty="0" smtClean="0">
              <a:solidFill>
                <a:srgbClr val="FF0000"/>
              </a:solidFill>
            </a:endParaRPr>
          </a:p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de-DE" sz="2000" dirty="0" smtClean="0"/>
              <a:t>Entity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descriptive</a:t>
            </a:r>
            <a:r>
              <a:rPr lang="de-DE" sz="2000" dirty="0" smtClean="0"/>
              <a:t> </a:t>
            </a:r>
            <a:r>
              <a:rPr lang="de-DE" sz="2000" dirty="0" err="1" smtClean="0"/>
              <a:t>nodes</a:t>
            </a:r>
            <a:r>
              <a:rPr lang="de-DE" sz="2000" dirty="0" smtClean="0"/>
              <a:t> </a:t>
            </a:r>
            <a:r>
              <a:rPr lang="de-DE" sz="2000" dirty="0" err="1" smtClean="0"/>
              <a:t>alternate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tree</a:t>
            </a:r>
            <a:r>
              <a:rPr lang="de-DE" sz="2000" dirty="0" smtClean="0"/>
              <a:t> </a:t>
            </a:r>
          </a:p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de-DE" sz="2000" dirty="0" smtClean="0"/>
              <a:t>(</a:t>
            </a:r>
            <a:r>
              <a:rPr lang="de-DE" sz="2000" dirty="0" err="1" smtClean="0"/>
              <a:t>root</a:t>
            </a:r>
            <a:r>
              <a:rPr lang="de-DE" sz="2000" dirty="0" smtClean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 smtClean="0"/>
              <a:t>leaves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/>
              <a:t>always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type </a:t>
            </a:r>
            <a:r>
              <a:rPr lang="de-DE" sz="2000" dirty="0" err="1" smtClean="0"/>
              <a:t>entity</a:t>
            </a:r>
            <a:r>
              <a:rPr lang="de-DE" sz="2000" dirty="0" smtClean="0"/>
              <a:t>)</a:t>
            </a:r>
            <a:r>
              <a:rPr lang="de-DE" sz="1300" b="1" dirty="0" smtClean="0"/>
              <a:t> </a:t>
            </a:r>
            <a:endParaRPr lang="de-DE" dirty="0" smtClean="0">
              <a:solidFill>
                <a:srgbClr val="FF0000"/>
              </a:solidFill>
            </a:endParaRPr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uppieren 38"/>
          <p:cNvGrpSpPr/>
          <p:nvPr/>
        </p:nvGrpSpPr>
        <p:grpSpPr>
          <a:xfrm>
            <a:off x="1573580" y="3168405"/>
            <a:ext cx="5128736" cy="2564851"/>
            <a:chOff x="1428728" y="2130974"/>
            <a:chExt cx="5128736" cy="2564851"/>
          </a:xfrm>
        </p:grpSpPr>
        <p:sp>
          <p:nvSpPr>
            <p:cNvPr id="5" name="Textfeld 4"/>
            <p:cNvSpPr txBox="1"/>
            <p:nvPr/>
          </p:nvSpPr>
          <p:spPr>
            <a:xfrm>
              <a:off x="3237727" y="2130974"/>
              <a:ext cx="86754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00B0F0"/>
                  </a:solidFill>
                </a:rPr>
                <a:t>Entity</a:t>
              </a:r>
              <a:endParaRPr lang="de-DE" dirty="0">
                <a:solidFill>
                  <a:srgbClr val="00B0F0"/>
                </a:solidFill>
              </a:endParaRPr>
            </a:p>
          </p:txBody>
        </p:sp>
        <p:grpSp>
          <p:nvGrpSpPr>
            <p:cNvPr id="6" name="Gruppieren 7"/>
            <p:cNvGrpSpPr/>
            <p:nvPr/>
          </p:nvGrpSpPr>
          <p:grpSpPr>
            <a:xfrm>
              <a:off x="1428728" y="3321843"/>
              <a:ext cx="5128736" cy="646331"/>
              <a:chOff x="1428728" y="3321843"/>
              <a:chExt cx="5128736" cy="646331"/>
            </a:xfrm>
          </p:grpSpPr>
          <p:sp>
            <p:nvSpPr>
              <p:cNvPr id="14" name="Textfeld 4"/>
              <p:cNvSpPr txBox="1"/>
              <p:nvPr/>
            </p:nvSpPr>
            <p:spPr>
              <a:xfrm>
                <a:off x="1428728" y="3321843"/>
                <a:ext cx="92869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err="1" smtClean="0">
                    <a:solidFill>
                      <a:srgbClr val="FF0000"/>
                    </a:solidFill>
                  </a:rPr>
                  <a:t>Aspect</a:t>
                </a:r>
                <a:endParaRPr lang="de-DE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de-DE" dirty="0" smtClean="0"/>
                  <a:t>|</a:t>
                </a:r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2822744" y="3321843"/>
                <a:ext cx="168347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>
                    <a:solidFill>
                      <a:srgbClr val="FF0000"/>
                    </a:solidFill>
                  </a:rPr>
                  <a:t>Specialization</a:t>
                </a:r>
                <a:endParaRPr lang="de-DE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de-DE" dirty="0" smtClean="0"/>
                  <a:t>||</a:t>
                </a:r>
                <a:endParaRPr lang="de-DE" dirty="0"/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5000628" y="3321843"/>
                <a:ext cx="1556836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rgbClr val="FF0000"/>
                    </a:solidFill>
                  </a:rPr>
                  <a:t>Multi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Aspect</a:t>
                </a:r>
                <a:endParaRPr lang="de-DE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de-DE" dirty="0" smtClean="0"/>
                  <a:t>|||</a:t>
                </a:r>
                <a:endParaRPr lang="de-DE" dirty="0"/>
              </a:p>
            </p:txBody>
          </p:sp>
        </p:grpSp>
        <p:cxnSp>
          <p:nvCxnSpPr>
            <p:cNvPr id="7" name="Gerade Verbindung mit Pfeil 6"/>
            <p:cNvCxnSpPr>
              <a:stCxn id="5" idx="2"/>
            </p:cNvCxnSpPr>
            <p:nvPr/>
          </p:nvCxnSpPr>
          <p:spPr>
            <a:xfrm rot="5400000">
              <a:off x="2371520" y="2021862"/>
              <a:ext cx="821537" cy="17784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>
              <a:stCxn id="5" idx="2"/>
              <a:endCxn id="15" idx="0"/>
            </p:cNvCxnSpPr>
            <p:nvPr/>
          </p:nvCxnSpPr>
          <p:spPr>
            <a:xfrm rot="5400000">
              <a:off x="3257223" y="2907565"/>
              <a:ext cx="821537" cy="70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>
              <a:stCxn id="5" idx="2"/>
              <a:endCxn id="16" idx="0"/>
            </p:cNvCxnSpPr>
            <p:nvPr/>
          </p:nvCxnSpPr>
          <p:spPr>
            <a:xfrm>
              <a:off x="3671500" y="2500306"/>
              <a:ext cx="2107546" cy="8215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rot="16200000" flipH="1">
              <a:off x="2430554" y="3430694"/>
              <a:ext cx="675274" cy="17502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>
              <a:stCxn id="15" idx="2"/>
            </p:cNvCxnSpPr>
            <p:nvPr/>
          </p:nvCxnSpPr>
          <p:spPr>
            <a:xfrm rot="5400000">
              <a:off x="3330552" y="4301573"/>
              <a:ext cx="667329" cy="5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>
              <a:stCxn id="16" idx="2"/>
            </p:cNvCxnSpPr>
            <p:nvPr/>
          </p:nvCxnSpPr>
          <p:spPr>
            <a:xfrm flipH="1">
              <a:off x="3683000" y="3968174"/>
              <a:ext cx="2096046" cy="6736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Form 12"/>
            <p:cNvCxnSpPr>
              <a:endCxn id="5" idx="1"/>
            </p:cNvCxnSpPr>
            <p:nvPr/>
          </p:nvCxnSpPr>
          <p:spPr>
            <a:xfrm rot="16200000" flipV="1">
              <a:off x="2262334" y="3291034"/>
              <a:ext cx="2380185" cy="429398"/>
            </a:xfrm>
            <a:prstGeom prst="bentConnector4">
              <a:avLst>
                <a:gd name="adj1" fmla="val -4702"/>
                <a:gd name="adj2" fmla="val 568767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oliennummernplatzhalt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Introduction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b="1" dirty="0" smtClean="0"/>
              <a:t>Motivation</a:t>
            </a:r>
            <a:endParaRPr lang="de-DE" sz="2400" b="1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1795608"/>
            <a:ext cx="8291264" cy="913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Mercedes-Benz </a:t>
            </a:r>
            <a:r>
              <a:rPr lang="de-DE" sz="2000" dirty="0" err="1" smtClean="0"/>
              <a:t>factory</a:t>
            </a:r>
            <a:r>
              <a:rPr lang="de-DE" sz="2000" dirty="0" smtClean="0"/>
              <a:t> in Rastatt/DE </a:t>
            </a:r>
            <a:r>
              <a:rPr lang="de-DE" sz="2000" dirty="0" err="1" smtClean="0"/>
              <a:t>delivered</a:t>
            </a:r>
            <a:r>
              <a:rPr lang="de-DE" sz="2000" dirty="0" smtClean="0"/>
              <a:t> 1.1 </a:t>
            </a:r>
            <a:r>
              <a:rPr lang="de-DE" sz="2000" dirty="0" err="1" smtClean="0"/>
              <a:t>million</a:t>
            </a:r>
            <a:r>
              <a:rPr lang="de-DE" sz="2000" dirty="0" smtClean="0"/>
              <a:t> A-</a:t>
            </a:r>
            <a:r>
              <a:rPr lang="de-DE" sz="2000" dirty="0" err="1" smtClean="0"/>
              <a:t>class</a:t>
            </a:r>
            <a:r>
              <a:rPr lang="de-DE" sz="2000" dirty="0" smtClean="0"/>
              <a:t> </a:t>
            </a:r>
            <a:r>
              <a:rPr lang="de-DE" sz="2000" dirty="0" err="1" smtClean="0"/>
              <a:t>cars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2004 und 2005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/>
              <a:t>o</a:t>
            </a:r>
            <a:r>
              <a:rPr lang="de-DE" sz="2000" dirty="0" err="1" smtClean="0"/>
              <a:t>nly</a:t>
            </a:r>
            <a:r>
              <a:rPr lang="de-DE" sz="2000" dirty="0" smtClean="0"/>
              <a:t> 2 </a:t>
            </a:r>
            <a:r>
              <a:rPr lang="de-DE" sz="2000" dirty="0" err="1" smtClean="0"/>
              <a:t>cars</a:t>
            </a:r>
            <a:r>
              <a:rPr lang="de-DE" sz="2000" dirty="0" smtClean="0"/>
              <a:t> </a:t>
            </a:r>
            <a:r>
              <a:rPr lang="de-DE" sz="2000" dirty="0" err="1" smtClean="0"/>
              <a:t>were</a:t>
            </a:r>
            <a:r>
              <a:rPr lang="de-DE" sz="2000" dirty="0" smtClean="0"/>
              <a:t> </a:t>
            </a:r>
            <a:r>
              <a:rPr lang="de-DE" sz="2000" dirty="0" err="1" smtClean="0"/>
              <a:t>identical</a:t>
            </a:r>
            <a:r>
              <a:rPr lang="de-DE" sz="2000" dirty="0" smtClean="0"/>
              <a:t>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699792" y="3165465"/>
            <a:ext cx="378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Vast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roduct</a:t>
            </a:r>
            <a:r>
              <a:rPr lang="de-DE" dirty="0" smtClean="0"/>
              <a:t> </a:t>
            </a:r>
            <a:r>
              <a:rPr lang="de-DE" dirty="0" err="1"/>
              <a:t>V</a:t>
            </a:r>
            <a:r>
              <a:rPr lang="de-DE" dirty="0" err="1" smtClean="0"/>
              <a:t>ariants</a:t>
            </a:r>
            <a:endParaRPr lang="de-DE" dirty="0"/>
          </a:p>
        </p:txBody>
      </p:sp>
      <p:sp>
        <p:nvSpPr>
          <p:cNvPr id="9" name="Pfeil nach unten 8"/>
          <p:cNvSpPr/>
          <p:nvPr/>
        </p:nvSpPr>
        <p:spPr>
          <a:xfrm>
            <a:off x="4381814" y="2595946"/>
            <a:ext cx="432048" cy="53752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467544" y="3933056"/>
            <a:ext cx="8291264" cy="913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rgbClr val="0000FF"/>
                </a:solidFill>
              </a:rPr>
              <a:t>M&amp;S </a:t>
            </a:r>
            <a:r>
              <a:rPr lang="de-DE" sz="2000" dirty="0" err="1" smtClean="0">
                <a:solidFill>
                  <a:srgbClr val="0000FF"/>
                </a:solidFill>
              </a:rPr>
              <a:t>of</a:t>
            </a:r>
            <a:r>
              <a:rPr lang="de-DE" sz="2000" dirty="0" smtClean="0">
                <a:solidFill>
                  <a:srgbClr val="0000FF"/>
                </a:solidFill>
              </a:rPr>
              <a:t> modular, </a:t>
            </a:r>
            <a:r>
              <a:rPr lang="de-DE" sz="2000" dirty="0" err="1" smtClean="0">
                <a:solidFill>
                  <a:srgbClr val="0000FF"/>
                </a:solidFill>
              </a:rPr>
              <a:t>hierachical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systems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with</a:t>
            </a:r>
            <a:r>
              <a:rPr lang="de-DE" sz="2000" dirty="0" smtClean="0">
                <a:solidFill>
                  <a:srgbClr val="0000FF"/>
                </a:solidFill>
              </a:rPr>
              <a:t> a high </a:t>
            </a:r>
            <a:r>
              <a:rPr lang="de-DE" sz="2000" dirty="0" err="1" smtClean="0">
                <a:solidFill>
                  <a:srgbClr val="0000FF"/>
                </a:solidFill>
              </a:rPr>
              <a:t>degree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of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variability</a:t>
            </a:r>
            <a:r>
              <a:rPr lang="de-DE" sz="2000" dirty="0" smtClean="0">
                <a:solidFill>
                  <a:srgbClr val="0000FF"/>
                </a:solidFill>
              </a:rPr>
              <a:t> (</a:t>
            </a:r>
            <a:r>
              <a:rPr lang="de-DE" sz="2000" b="1" dirty="0" smtClean="0">
                <a:solidFill>
                  <a:srgbClr val="0000FF"/>
                </a:solidFill>
              </a:rPr>
              <a:t>Multi-Variant Systems</a:t>
            </a:r>
            <a:r>
              <a:rPr lang="de-DE" sz="2000" dirty="0" smtClean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smtClean="0"/>
              <a:t>Axioms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5564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Valid </a:t>
            </a:r>
            <a:r>
              <a:rPr lang="de-DE" dirty="0" err="1" smtClean="0">
                <a:solidFill>
                  <a:srgbClr val="FF0000"/>
                </a:solidFill>
              </a:rPr>
              <a:t>brothers</a:t>
            </a:r>
            <a:endParaRPr lang="de-DE" dirty="0" smtClean="0"/>
          </a:p>
          <a:p>
            <a:pPr marL="0" indent="0">
              <a:buNone/>
            </a:pPr>
            <a:r>
              <a:rPr lang="de-DE" sz="2000" dirty="0" err="1"/>
              <a:t>S</a:t>
            </a:r>
            <a:r>
              <a:rPr lang="de-DE" sz="2000" dirty="0" err="1" smtClean="0"/>
              <a:t>iblings</a:t>
            </a:r>
            <a:r>
              <a:rPr lang="de-DE" sz="2000" dirty="0" smtClean="0"/>
              <a:t> must </a:t>
            </a:r>
            <a:r>
              <a:rPr lang="de-DE" sz="2000" dirty="0" err="1" smtClean="0"/>
              <a:t>have</a:t>
            </a:r>
            <a:r>
              <a:rPr lang="de-DE" sz="2000" dirty="0" smtClean="0"/>
              <a:t> different </a:t>
            </a:r>
            <a:r>
              <a:rPr lang="de-DE" sz="2000" dirty="0" err="1" smtClean="0"/>
              <a:t>names</a:t>
            </a:r>
            <a:r>
              <a:rPr lang="de-DE" sz="2000" dirty="0" smtClean="0"/>
              <a:t>.</a:t>
            </a:r>
          </a:p>
          <a:p>
            <a:endParaRPr lang="de-DE" sz="20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09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339368"/>
              </p:ext>
            </p:extLst>
          </p:nvPr>
        </p:nvGraphicFramePr>
        <p:xfrm>
          <a:off x="857250" y="3138488"/>
          <a:ext cx="6210300" cy="240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0" name="Visio" r:id="rId3" imgW="6218294" imgH="2612569" progId="Visio.Drawing.11">
                  <p:embed/>
                </p:oleObj>
              </mc:Choice>
              <mc:Fallback>
                <p:oleObj name="Visio" r:id="rId3" imgW="6218294" imgH="261256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138488"/>
                        <a:ext cx="6210300" cy="2405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uppieren 29"/>
          <p:cNvGrpSpPr/>
          <p:nvPr/>
        </p:nvGrpSpPr>
        <p:grpSpPr>
          <a:xfrm>
            <a:off x="928662" y="4500570"/>
            <a:ext cx="857256" cy="1071570"/>
            <a:chOff x="1357290" y="5072074"/>
            <a:chExt cx="857256" cy="1071570"/>
          </a:xfrm>
        </p:grpSpPr>
        <p:cxnSp>
          <p:nvCxnSpPr>
            <p:cNvPr id="26" name="Gerade Verbindung 25"/>
            <p:cNvCxnSpPr/>
            <p:nvPr/>
          </p:nvCxnSpPr>
          <p:spPr>
            <a:xfrm rot="16200000" flipH="1">
              <a:off x="1285852" y="5143512"/>
              <a:ext cx="1000132" cy="857256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 rot="5400000" flipH="1" flipV="1">
              <a:off x="1214414" y="5286388"/>
              <a:ext cx="1000132" cy="71438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857250" y="5013176"/>
            <a:ext cx="25836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619672" y="5013176"/>
            <a:ext cx="25836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smtClean="0"/>
              <a:t>Axioms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55644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err="1">
                <a:solidFill>
                  <a:srgbClr val="FF0000"/>
                </a:solidFill>
              </a:rPr>
              <a:t>A</a:t>
            </a:r>
            <a:r>
              <a:rPr lang="de-DE" dirty="0" err="1" smtClean="0">
                <a:solidFill>
                  <a:srgbClr val="FF0000"/>
                </a:solidFill>
              </a:rPr>
              <a:t>ttached</a:t>
            </a:r>
            <a:r>
              <a:rPr lang="de-DE" dirty="0" smtClean="0">
                <a:solidFill>
                  <a:srgbClr val="FF0000"/>
                </a:solidFill>
              </a:rPr>
              <a:t> variables (</a:t>
            </a:r>
            <a:r>
              <a:rPr lang="de-DE" dirty="0" err="1" smtClean="0">
                <a:solidFill>
                  <a:srgbClr val="FF0000"/>
                </a:solidFill>
              </a:rPr>
              <a:t>attributes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de-DE" sz="2000" dirty="0"/>
              <a:t>V</a:t>
            </a:r>
            <a:r>
              <a:rPr lang="de-DE" sz="2000" dirty="0" smtClean="0"/>
              <a:t>ariables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same type </a:t>
            </a:r>
            <a:r>
              <a:rPr lang="de-DE" sz="2000" dirty="0" err="1" smtClean="0"/>
              <a:t>attached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same </a:t>
            </a:r>
            <a:r>
              <a:rPr lang="de-DE" sz="2000" dirty="0" err="1" smtClean="0"/>
              <a:t>node</a:t>
            </a:r>
            <a:r>
              <a:rPr lang="de-DE" sz="2000" dirty="0" smtClean="0"/>
              <a:t> must </a:t>
            </a:r>
            <a:r>
              <a:rPr lang="de-DE" sz="2000" dirty="0" err="1" smtClean="0"/>
              <a:t>have</a:t>
            </a:r>
            <a:r>
              <a:rPr lang="de-DE" sz="2000" dirty="0" smtClean="0"/>
              <a:t> different </a:t>
            </a:r>
            <a:r>
              <a:rPr lang="de-DE" sz="2000" dirty="0" err="1" smtClean="0"/>
              <a:t>names</a:t>
            </a:r>
            <a:r>
              <a:rPr lang="de-DE" sz="1800" dirty="0" smtClean="0"/>
              <a:t>. </a:t>
            </a:r>
          </a:p>
          <a:p>
            <a:endParaRPr lang="de-DE" sz="20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 smtClean="0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962868"/>
              </p:ext>
            </p:extLst>
          </p:nvPr>
        </p:nvGraphicFramePr>
        <p:xfrm>
          <a:off x="860425" y="3020798"/>
          <a:ext cx="6519887" cy="3792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1" name="Visio" r:id="rId4" imgW="6326124" imgH="3624220" progId="Visio.Drawing.11">
                  <p:embed/>
                </p:oleObj>
              </mc:Choice>
              <mc:Fallback>
                <p:oleObj name="Visio" r:id="rId4" imgW="6326124" imgH="3624220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3020798"/>
                        <a:ext cx="6519887" cy="37925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31</a:t>
            </a:fld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762416" y="5813814"/>
            <a:ext cx="857256" cy="1071570"/>
            <a:chOff x="1357290" y="5072074"/>
            <a:chExt cx="857256" cy="1071570"/>
          </a:xfrm>
        </p:grpSpPr>
        <p:cxnSp>
          <p:nvCxnSpPr>
            <p:cNvPr id="7" name="Gerade Verbindung 25"/>
            <p:cNvCxnSpPr/>
            <p:nvPr/>
          </p:nvCxnSpPr>
          <p:spPr>
            <a:xfrm rot="16200000" flipH="1">
              <a:off x="1285852" y="5143512"/>
              <a:ext cx="1000132" cy="857256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 Verbindung 27"/>
            <p:cNvCxnSpPr/>
            <p:nvPr/>
          </p:nvCxnSpPr>
          <p:spPr>
            <a:xfrm rot="5400000" flipH="1" flipV="1">
              <a:off x="1214414" y="5286388"/>
              <a:ext cx="1000132" cy="71438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smtClean="0"/>
              <a:t>Axioms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5564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Inheritance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/>
              <a:t>a</a:t>
            </a:r>
            <a:r>
              <a:rPr lang="de-DE" dirty="0" err="1" smtClean="0"/>
              <a:t>ggregation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pruning</a:t>
            </a:r>
            <a:r>
              <a:rPr lang="de-DE" dirty="0" smtClean="0"/>
              <a:t>)</a:t>
            </a:r>
            <a:endParaRPr lang="de-DE" b="1" dirty="0" smtClean="0"/>
          </a:p>
          <a:p>
            <a:pPr marL="0" indent="0">
              <a:buNone/>
            </a:pPr>
            <a:r>
              <a:rPr lang="de-DE" sz="2000" dirty="0" smtClean="0"/>
              <a:t>Parent </a:t>
            </a:r>
            <a:r>
              <a:rPr lang="de-DE" sz="2000" dirty="0" err="1" smtClean="0"/>
              <a:t>entity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 </a:t>
            </a:r>
            <a:r>
              <a:rPr lang="de-DE" sz="2000" dirty="0" err="1" smtClean="0">
                <a:solidFill>
                  <a:srgbClr val="7030A0"/>
                </a:solidFill>
              </a:rPr>
              <a:t>specialization</a:t>
            </a:r>
            <a:r>
              <a:rPr lang="de-DE" sz="2000" dirty="0" smtClean="0"/>
              <a:t> </a:t>
            </a:r>
            <a:r>
              <a:rPr lang="de-DE" sz="2000" dirty="0" err="1" smtClean="0"/>
              <a:t>inherits</a:t>
            </a:r>
            <a:r>
              <a:rPr lang="de-DE" sz="2000" dirty="0" smtClean="0"/>
              <a:t> </a:t>
            </a:r>
            <a:r>
              <a:rPr lang="de-DE" sz="2000" u="sng" dirty="0" err="1" smtClean="0"/>
              <a:t>name</a:t>
            </a:r>
            <a:r>
              <a:rPr lang="de-DE" sz="2000" u="sng" dirty="0" smtClean="0"/>
              <a:t>, </a:t>
            </a:r>
            <a:r>
              <a:rPr lang="de-DE" sz="2000" u="sng" dirty="0" err="1" smtClean="0"/>
              <a:t>attributes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and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subtree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selected</a:t>
            </a:r>
            <a:r>
              <a:rPr lang="de-DE" sz="2000" dirty="0" smtClean="0"/>
              <a:t> </a:t>
            </a:r>
            <a:r>
              <a:rPr lang="de-DE" sz="2000" dirty="0" err="1" smtClean="0"/>
              <a:t>child</a:t>
            </a:r>
            <a:r>
              <a:rPr lang="de-DE" sz="2000" dirty="0" smtClean="0"/>
              <a:t> </a:t>
            </a:r>
            <a:r>
              <a:rPr lang="de-DE" sz="2000" dirty="0" err="1" smtClean="0"/>
              <a:t>entity</a:t>
            </a:r>
            <a:r>
              <a:rPr lang="de-DE" sz="2000" dirty="0"/>
              <a:t> </a:t>
            </a:r>
            <a:r>
              <a:rPr lang="de-DE" sz="2000" dirty="0" smtClean="0"/>
              <a:t>(in </a:t>
            </a:r>
            <a:r>
              <a:rPr lang="de-DE" sz="2000" dirty="0" err="1" smtClean="0"/>
              <a:t>the</a:t>
            </a:r>
            <a:r>
              <a:rPr lang="de-DE" sz="2000" dirty="0" smtClean="0"/>
              <a:t> fig. </a:t>
            </a:r>
            <a:r>
              <a:rPr lang="de-DE" sz="2000" dirty="0" err="1" smtClean="0"/>
              <a:t>without</a:t>
            </a:r>
            <a:r>
              <a:rPr lang="de-DE" sz="2000" dirty="0" smtClean="0"/>
              <a:t> </a:t>
            </a:r>
            <a:r>
              <a:rPr lang="de-DE" sz="2000" dirty="0" err="1" smtClean="0"/>
              <a:t>subtree</a:t>
            </a:r>
            <a:r>
              <a:rPr lang="de-DE" sz="2000" dirty="0" smtClean="0"/>
              <a:t>)</a:t>
            </a:r>
            <a:br>
              <a:rPr lang="de-DE" sz="2000" dirty="0" smtClean="0"/>
            </a:br>
            <a:endParaRPr lang="de-DE" sz="2000" u="sng" dirty="0" smtClean="0"/>
          </a:p>
          <a:p>
            <a:endParaRPr lang="de-DE" sz="20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 smtClean="0"/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288920"/>
              </p:ext>
            </p:extLst>
          </p:nvPr>
        </p:nvGraphicFramePr>
        <p:xfrm>
          <a:off x="928662" y="3508394"/>
          <a:ext cx="2930519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7" name="Visio" r:id="rId4" imgW="2708910" imgH="2644364" progId="Visio.Drawing.11">
                  <p:embed/>
                </p:oleObj>
              </mc:Choice>
              <mc:Fallback>
                <p:oleObj name="Visio" r:id="rId4" imgW="2708910" imgH="2644364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3508394"/>
                        <a:ext cx="2930519" cy="263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695162"/>
              </p:ext>
            </p:extLst>
          </p:nvPr>
        </p:nvGraphicFramePr>
        <p:xfrm>
          <a:off x="4714870" y="3508394"/>
          <a:ext cx="3073401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8" name="Visio" r:id="rId6" imgW="2708910" imgH="2644364" progId="Visio.Drawing.11">
                  <p:embed/>
                </p:oleObj>
              </mc:Choice>
              <mc:Fallback>
                <p:oleObj name="Visio" r:id="rId6" imgW="2708910" imgH="2644364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0" y="3508394"/>
                        <a:ext cx="3073401" cy="263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feil nach links und rechts 6"/>
          <p:cNvSpPr/>
          <p:nvPr/>
        </p:nvSpPr>
        <p:spPr>
          <a:xfrm>
            <a:off x="3491880" y="4714884"/>
            <a:ext cx="1071570" cy="428628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071538" y="5784350"/>
            <a:ext cx="2500330" cy="3592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857752" y="5784350"/>
            <a:ext cx="2500330" cy="167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653095" y="4653136"/>
            <a:ext cx="785818" cy="206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211713" y="6309320"/>
            <a:ext cx="6384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both</a:t>
            </a:r>
            <a:r>
              <a:rPr lang="de-DE" dirty="0" smtClean="0">
                <a:solidFill>
                  <a:srgbClr val="FF0000"/>
                </a:solidFill>
              </a:rPr>
              <a:t> SES </a:t>
            </a:r>
            <a:r>
              <a:rPr lang="de-DE" dirty="0" err="1" smtClean="0">
                <a:solidFill>
                  <a:srgbClr val="FF0000"/>
                </a:solidFill>
              </a:rPr>
              <a:t>are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equivalent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because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u="sng" dirty="0" err="1" smtClean="0">
                <a:solidFill>
                  <a:srgbClr val="FF0000"/>
                </a:solidFill>
              </a:rPr>
              <a:t>attribute</a:t>
            </a:r>
            <a:r>
              <a:rPr lang="de-DE" u="sng" dirty="0" smtClean="0">
                <a:solidFill>
                  <a:srgbClr val="FF0000"/>
                </a:solidFill>
              </a:rPr>
              <a:t> </a:t>
            </a:r>
            <a:r>
              <a:rPr lang="de-DE" u="sng" dirty="0" err="1" smtClean="0">
                <a:solidFill>
                  <a:srgbClr val="FF0000"/>
                </a:solidFill>
              </a:rPr>
              <a:t>inheritance</a:t>
            </a:r>
            <a:endParaRPr lang="de-DE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smtClean="0"/>
              <a:t>Axioms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5564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de-DE" dirty="0" err="1">
                <a:solidFill>
                  <a:srgbClr val="FF0000"/>
                </a:solidFill>
              </a:rPr>
              <a:t>S</a:t>
            </a:r>
            <a:r>
              <a:rPr lang="de-DE" dirty="0" err="1" smtClean="0">
                <a:solidFill>
                  <a:srgbClr val="FF0000"/>
                </a:solidFill>
              </a:rPr>
              <a:t>trict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hierarchy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000" dirty="0" smtClean="0"/>
              <a:t>All </a:t>
            </a:r>
            <a:r>
              <a:rPr lang="de-DE" sz="2000" dirty="0" err="1" smtClean="0"/>
              <a:t>node</a:t>
            </a:r>
            <a:r>
              <a:rPr lang="de-DE" sz="2000" dirty="0" err="1"/>
              <a:t>s</a:t>
            </a:r>
            <a:r>
              <a:rPr lang="de-DE" sz="2000" dirty="0" smtClean="0"/>
              <a:t> </a:t>
            </a:r>
            <a:r>
              <a:rPr lang="de-DE" sz="2000" b="1" u="sng" dirty="0" smtClean="0"/>
              <a:t>in a </a:t>
            </a:r>
            <a:r>
              <a:rPr lang="de-DE" sz="2000" b="1" u="sng" dirty="0" err="1" smtClean="0"/>
              <a:t>path</a:t>
            </a:r>
            <a:r>
              <a:rPr lang="de-DE" sz="2000" b="1" u="sng" dirty="0" smtClean="0"/>
              <a:t> </a:t>
            </a:r>
            <a:r>
              <a:rPr lang="de-DE" sz="2000" dirty="0" smtClean="0"/>
              <a:t>must </a:t>
            </a:r>
            <a:r>
              <a:rPr lang="de-DE" sz="2000" dirty="0" err="1" smtClean="0"/>
              <a:t>have</a:t>
            </a:r>
            <a:r>
              <a:rPr lang="de-DE" sz="2000" dirty="0" smtClean="0"/>
              <a:t> different </a:t>
            </a:r>
            <a:r>
              <a:rPr lang="de-DE" sz="2000" dirty="0" err="1" smtClean="0"/>
              <a:t>names</a:t>
            </a:r>
            <a:r>
              <a:rPr lang="de-DE" sz="2000" dirty="0" smtClean="0"/>
              <a:t>.</a:t>
            </a:r>
          </a:p>
          <a:p>
            <a:endParaRPr lang="de-DE" sz="20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09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201474"/>
              </p:ext>
            </p:extLst>
          </p:nvPr>
        </p:nvGraphicFramePr>
        <p:xfrm>
          <a:off x="857224" y="2924944"/>
          <a:ext cx="62150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9" name="Visio" r:id="rId4" imgW="6218301" imgH="3165096" progId="Visio.Drawing.11">
                  <p:embed/>
                </p:oleObj>
              </mc:Choice>
              <mc:Fallback>
                <p:oleObj name="Visio" r:id="rId4" imgW="6218301" imgH="3165096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924944"/>
                        <a:ext cx="6215063" cy="290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hteck 18"/>
          <p:cNvSpPr/>
          <p:nvPr/>
        </p:nvSpPr>
        <p:spPr>
          <a:xfrm>
            <a:off x="4500562" y="3710762"/>
            <a:ext cx="428628" cy="28575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3071802" y="5568150"/>
            <a:ext cx="428628" cy="28575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1928794" y="3710762"/>
            <a:ext cx="428628" cy="2857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643438" y="5568150"/>
            <a:ext cx="428628" cy="2857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5357818" y="5568150"/>
            <a:ext cx="428628" cy="2857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6143636" y="4782332"/>
            <a:ext cx="428628" cy="2857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/>
          <p:cNvGrpSpPr/>
          <p:nvPr/>
        </p:nvGrpSpPr>
        <p:grpSpPr>
          <a:xfrm>
            <a:off x="1357290" y="4853770"/>
            <a:ext cx="857256" cy="1071570"/>
            <a:chOff x="1357290" y="5072074"/>
            <a:chExt cx="857256" cy="1071570"/>
          </a:xfrm>
        </p:grpSpPr>
        <p:cxnSp>
          <p:nvCxnSpPr>
            <p:cNvPr id="26" name="Gerade Verbindung 25"/>
            <p:cNvCxnSpPr/>
            <p:nvPr/>
          </p:nvCxnSpPr>
          <p:spPr>
            <a:xfrm rot="16200000" flipH="1">
              <a:off x="1285852" y="5143512"/>
              <a:ext cx="1000132" cy="857256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 rot="5400000" flipH="1" flipV="1">
              <a:off x="1214414" y="5286388"/>
              <a:ext cx="1000132" cy="71438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516900" y="5506406"/>
            <a:ext cx="428628" cy="2857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1437981" y="5425274"/>
            <a:ext cx="64294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1840826" y="3642744"/>
            <a:ext cx="64294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1371588" y="6155454"/>
            <a:ext cx="507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SES </a:t>
            </a:r>
            <a:r>
              <a:rPr lang="de-DE" dirty="0" err="1" smtClean="0"/>
              <a:t>extensions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recursion</a:t>
            </a:r>
            <a:r>
              <a:rPr lang="de-DE" b="1" dirty="0" smtClean="0">
                <a:solidFill>
                  <a:srgbClr val="FF0000"/>
                </a:solidFill>
              </a:rPr>
              <a:t>, </a:t>
            </a:r>
            <a:r>
              <a:rPr lang="de-DE" b="1" dirty="0" err="1" smtClean="0"/>
              <a:t>see</a:t>
            </a:r>
            <a:r>
              <a:rPr lang="de-DE" b="1" dirty="0" smtClean="0"/>
              <a:t> </a:t>
            </a:r>
            <a:r>
              <a:rPr lang="de-DE" b="1" dirty="0" err="1" smtClean="0"/>
              <a:t>axiom</a:t>
            </a:r>
            <a:r>
              <a:rPr lang="de-DE" b="1" dirty="0" smtClean="0"/>
              <a:t> </a:t>
            </a:r>
            <a:r>
              <a:rPr lang="de-DE" b="1" dirty="0" err="1" smtClean="0"/>
              <a:t>Uniformity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smtClean="0"/>
              <a:t>Axioms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5564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de-DE" dirty="0" err="1">
                <a:solidFill>
                  <a:srgbClr val="FF0000"/>
                </a:solidFill>
              </a:rPr>
              <a:t>U</a:t>
            </a:r>
            <a:r>
              <a:rPr lang="de-DE" dirty="0" err="1" smtClean="0">
                <a:solidFill>
                  <a:srgbClr val="FF0000"/>
                </a:solidFill>
              </a:rPr>
              <a:t>niformity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000" dirty="0"/>
              <a:t>N</a:t>
            </a:r>
            <a:r>
              <a:rPr lang="de-DE" sz="2000" dirty="0" smtClean="0"/>
              <a:t>odes </a:t>
            </a:r>
            <a:r>
              <a:rPr lang="de-DE" sz="2000" dirty="0" err="1" smtClean="0"/>
              <a:t>having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same </a:t>
            </a:r>
            <a:r>
              <a:rPr lang="de-DE" sz="2000" dirty="0" err="1" smtClean="0"/>
              <a:t>name</a:t>
            </a:r>
            <a:r>
              <a:rPr lang="de-DE" sz="2000" dirty="0" smtClean="0"/>
              <a:t> </a:t>
            </a:r>
            <a:r>
              <a:rPr lang="de-DE" sz="2000" b="1" u="sng" dirty="0" smtClean="0"/>
              <a:t>in different </a:t>
            </a:r>
            <a:r>
              <a:rPr lang="de-DE" sz="2000" b="1" u="sng" dirty="0" err="1" smtClean="0"/>
              <a:t>path</a:t>
            </a:r>
            <a:r>
              <a:rPr lang="de-DE" sz="2000" dirty="0" smtClean="0"/>
              <a:t> </a:t>
            </a:r>
            <a:r>
              <a:rPr lang="de-DE" sz="2000" dirty="0" err="1" smtClean="0"/>
              <a:t>specify</a:t>
            </a:r>
            <a:r>
              <a:rPr lang="de-DE" sz="2000" dirty="0" smtClean="0"/>
              <a:t> </a:t>
            </a:r>
            <a:r>
              <a:rPr lang="de-DE" sz="2000" dirty="0" err="1" smtClean="0"/>
              <a:t>isomorphic</a:t>
            </a:r>
            <a:r>
              <a:rPr lang="de-DE" sz="2000" dirty="0" smtClean="0"/>
              <a:t> sub-</a:t>
            </a:r>
            <a:r>
              <a:rPr lang="de-DE" sz="2000" dirty="0" err="1" smtClean="0"/>
              <a:t>trees</a:t>
            </a:r>
            <a:r>
              <a:rPr lang="de-DE" sz="2000" dirty="0" smtClean="0"/>
              <a:t>.</a:t>
            </a:r>
          </a:p>
          <a:p>
            <a:endParaRPr lang="de-DE" sz="20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 smtClean="0"/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485859"/>
              </p:ext>
            </p:extLst>
          </p:nvPr>
        </p:nvGraphicFramePr>
        <p:xfrm>
          <a:off x="857224" y="3143248"/>
          <a:ext cx="62150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6" name="Visio" r:id="rId3" imgW="6218294" imgH="3165213" progId="Visio.Drawing.11">
                  <p:embed/>
                </p:oleObj>
              </mc:Choice>
              <mc:Fallback>
                <p:oleObj name="Visio" r:id="rId3" imgW="6218294" imgH="3165213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3143248"/>
                        <a:ext cx="6215063" cy="290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/>
          <p:cNvSpPr/>
          <p:nvPr/>
        </p:nvSpPr>
        <p:spPr>
          <a:xfrm>
            <a:off x="928662" y="3929066"/>
            <a:ext cx="2786082" cy="1500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643438" y="5786454"/>
            <a:ext cx="42862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357818" y="5786454"/>
            <a:ext cx="428628" cy="2857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143636" y="5000636"/>
            <a:ext cx="428628" cy="2857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Form 22"/>
          <p:cNvCxnSpPr>
            <a:stCxn id="14" idx="0"/>
            <a:endCxn id="15" idx="2"/>
          </p:cNvCxnSpPr>
          <p:nvPr/>
        </p:nvCxnSpPr>
        <p:spPr>
          <a:xfrm rot="16200000" flipH="1">
            <a:off x="2518157" y="3732612"/>
            <a:ext cx="2143140" cy="2536049"/>
          </a:xfrm>
          <a:prstGeom prst="bentConnector5">
            <a:avLst>
              <a:gd name="adj1" fmla="val -10667"/>
              <a:gd name="adj2" fmla="val -63474"/>
              <a:gd name="adj3" fmla="val 110667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790304" y="6309320"/>
            <a:ext cx="273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dirty="0" err="1" smtClean="0">
                <a:solidFill>
                  <a:srgbClr val="FF0000"/>
                </a:solidFill>
              </a:rPr>
              <a:t>eaf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node</a:t>
            </a:r>
            <a:r>
              <a:rPr lang="de-DE" dirty="0" smtClean="0">
                <a:solidFill>
                  <a:srgbClr val="FF0000"/>
                </a:solidFill>
              </a:rPr>
              <a:t> B </a:t>
            </a:r>
            <a:r>
              <a:rPr lang="de-DE" dirty="0" err="1" smtClean="0">
                <a:solidFill>
                  <a:srgbClr val="FF0000"/>
                </a:solidFill>
              </a:rPr>
              <a:t>is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expanded</a:t>
            </a:r>
            <a:endParaRPr lang="de-DE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smtClean="0"/>
              <a:t>Axioms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5564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de-DE" dirty="0" err="1">
                <a:solidFill>
                  <a:srgbClr val="FF0000"/>
                </a:solidFill>
              </a:rPr>
              <a:t>U</a:t>
            </a:r>
            <a:r>
              <a:rPr lang="de-DE" dirty="0" err="1" smtClean="0">
                <a:solidFill>
                  <a:srgbClr val="FF0000"/>
                </a:solidFill>
              </a:rPr>
              <a:t>niformity</a:t>
            </a:r>
            <a:r>
              <a:rPr lang="de-DE" dirty="0" smtClean="0">
                <a:solidFill>
                  <a:srgbClr val="FF0000"/>
                </a:solidFill>
              </a:rPr>
              <a:t> (</a:t>
            </a:r>
            <a:r>
              <a:rPr lang="de-DE" dirty="0" err="1">
                <a:solidFill>
                  <a:srgbClr val="FF0000"/>
                </a:solidFill>
              </a:rPr>
              <a:t>c</a:t>
            </a:r>
            <a:r>
              <a:rPr lang="de-DE" dirty="0" err="1" smtClean="0">
                <a:solidFill>
                  <a:srgbClr val="FF0000"/>
                </a:solidFill>
              </a:rPr>
              <a:t>ont</a:t>
            </a:r>
            <a:r>
              <a:rPr lang="de-DE" dirty="0" smtClean="0">
                <a:solidFill>
                  <a:srgbClr val="FF0000"/>
                </a:solidFill>
              </a:rPr>
              <a:t>.)</a:t>
            </a:r>
          </a:p>
          <a:p>
            <a:pPr marL="0" indent="0">
              <a:buNone/>
            </a:pPr>
            <a:r>
              <a:rPr lang="de-DE" sz="2000" b="1" dirty="0"/>
              <a:t>E</a:t>
            </a:r>
            <a:r>
              <a:rPr lang="de-DE" sz="2000" b="1" dirty="0" smtClean="0"/>
              <a:t>xpansion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former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leaf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node</a:t>
            </a:r>
            <a:r>
              <a:rPr lang="de-DE" sz="2000" b="1" dirty="0" smtClean="0"/>
              <a:t> B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isomorphic</a:t>
            </a:r>
            <a:r>
              <a:rPr lang="de-DE" sz="2000" dirty="0" smtClean="0"/>
              <a:t> </a:t>
            </a:r>
            <a:r>
              <a:rPr lang="de-DE" sz="2000" dirty="0" err="1" smtClean="0"/>
              <a:t>subtree</a:t>
            </a:r>
            <a:r>
              <a:rPr lang="de-DE" sz="2000" dirty="0" smtClean="0"/>
              <a:t>.</a:t>
            </a:r>
          </a:p>
          <a:p>
            <a:endParaRPr lang="de-DE" sz="20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 smtClean="0"/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217598"/>
              </p:ext>
            </p:extLst>
          </p:nvPr>
        </p:nvGraphicFramePr>
        <p:xfrm>
          <a:off x="1357290" y="2643182"/>
          <a:ext cx="5643602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1" name="Visio" r:id="rId3" imgW="6218294" imgH="4458529" progId="Visio.Drawing.11">
                  <p:embed/>
                </p:oleObj>
              </mc:Choice>
              <mc:Fallback>
                <p:oleObj name="Visio" r:id="rId3" imgW="6218294" imgH="445852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2643182"/>
                        <a:ext cx="5643602" cy="409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smtClean="0"/>
              <a:t>Axioms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48478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de-DE" b="1" u="sng" dirty="0" err="1" smtClean="0">
                <a:solidFill>
                  <a:srgbClr val="FF0000"/>
                </a:solidFill>
              </a:rPr>
              <a:t>Pitfall</a:t>
            </a:r>
            <a:r>
              <a:rPr lang="de-DE" b="1" u="sng" dirty="0" smtClean="0">
                <a:solidFill>
                  <a:srgbClr val="FF0000"/>
                </a:solidFill>
              </a:rPr>
              <a:t>!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U</a:t>
            </a:r>
            <a:r>
              <a:rPr lang="de-DE" dirty="0" err="1" smtClean="0">
                <a:solidFill>
                  <a:srgbClr val="FF0000"/>
                </a:solidFill>
              </a:rPr>
              <a:t>niformity</a:t>
            </a:r>
            <a:r>
              <a:rPr lang="de-DE" dirty="0" smtClean="0">
                <a:solidFill>
                  <a:srgbClr val="FF0000"/>
                </a:solidFill>
              </a:rPr>
              <a:t> (UF) &amp; </a:t>
            </a:r>
            <a:r>
              <a:rPr lang="de-DE" dirty="0" err="1">
                <a:solidFill>
                  <a:srgbClr val="FF0000"/>
                </a:solidFill>
              </a:rPr>
              <a:t>S</a:t>
            </a:r>
            <a:r>
              <a:rPr lang="de-DE" dirty="0" err="1" smtClean="0">
                <a:solidFill>
                  <a:srgbClr val="FF0000"/>
                </a:solidFill>
              </a:rPr>
              <a:t>trict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H</a:t>
            </a:r>
            <a:r>
              <a:rPr lang="de-DE" dirty="0" err="1" smtClean="0">
                <a:solidFill>
                  <a:srgbClr val="FF0000"/>
                </a:solidFill>
              </a:rPr>
              <a:t>ierarchy</a:t>
            </a:r>
            <a:r>
              <a:rPr lang="de-DE" dirty="0" smtClean="0">
                <a:solidFill>
                  <a:srgbClr val="FF0000"/>
                </a:solidFill>
              </a:rPr>
              <a:t> (SH)</a:t>
            </a:r>
          </a:p>
          <a:p>
            <a:r>
              <a:rPr lang="de-DE" sz="1800" dirty="0" smtClean="0">
                <a:solidFill>
                  <a:srgbClr val="FF0000"/>
                </a:solidFill>
              </a:rPr>
              <a:t>(UF)</a:t>
            </a:r>
            <a:r>
              <a:rPr lang="de-DE" sz="1800" dirty="0" smtClean="0"/>
              <a:t> </a:t>
            </a:r>
            <a:r>
              <a:rPr lang="de-DE" sz="1800" dirty="0" err="1" smtClean="0"/>
              <a:t>nodes</a:t>
            </a:r>
            <a:r>
              <a:rPr lang="de-DE" sz="1800" dirty="0" smtClean="0"/>
              <a:t> </a:t>
            </a:r>
            <a:r>
              <a:rPr lang="de-DE" sz="1800" dirty="0" err="1" smtClean="0"/>
              <a:t>having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same </a:t>
            </a:r>
            <a:r>
              <a:rPr lang="de-DE" sz="1800" dirty="0" err="1" smtClean="0"/>
              <a:t>name</a:t>
            </a:r>
            <a:r>
              <a:rPr lang="de-DE" sz="1800" dirty="0" smtClean="0"/>
              <a:t> </a:t>
            </a:r>
            <a:r>
              <a:rPr lang="de-DE" sz="1800" dirty="0" err="1" smtClean="0"/>
              <a:t>specify</a:t>
            </a:r>
            <a:r>
              <a:rPr lang="de-DE" sz="1800" dirty="0" smtClean="0"/>
              <a:t> </a:t>
            </a:r>
            <a:r>
              <a:rPr lang="de-DE" sz="1800" dirty="0" err="1" smtClean="0"/>
              <a:t>isomorphic</a:t>
            </a:r>
            <a:r>
              <a:rPr lang="de-DE" sz="1800" dirty="0" smtClean="0"/>
              <a:t> sub-</a:t>
            </a:r>
            <a:r>
              <a:rPr lang="de-DE" sz="1800" dirty="0" err="1" smtClean="0"/>
              <a:t>trees</a:t>
            </a:r>
            <a:endParaRPr lang="de-DE" sz="1800" dirty="0" smtClean="0"/>
          </a:p>
          <a:p>
            <a:r>
              <a:rPr lang="de-DE" sz="1800" dirty="0" smtClean="0">
                <a:solidFill>
                  <a:srgbClr val="FF0000"/>
                </a:solidFill>
              </a:rPr>
              <a:t>(SH)</a:t>
            </a:r>
            <a:r>
              <a:rPr lang="de-DE" sz="1800" dirty="0" smtClean="0"/>
              <a:t> all </a:t>
            </a:r>
            <a:r>
              <a:rPr lang="de-DE" sz="1800" dirty="0" err="1" smtClean="0"/>
              <a:t>nodes</a:t>
            </a:r>
            <a:r>
              <a:rPr lang="de-DE" sz="1800" dirty="0" smtClean="0"/>
              <a:t> in a </a:t>
            </a:r>
            <a:r>
              <a:rPr lang="de-DE" sz="1800" dirty="0" err="1" smtClean="0"/>
              <a:t>path</a:t>
            </a:r>
            <a:r>
              <a:rPr lang="de-DE" sz="1800" dirty="0" smtClean="0"/>
              <a:t> must </a:t>
            </a:r>
            <a:r>
              <a:rPr lang="de-DE" sz="1800" dirty="0" err="1" smtClean="0"/>
              <a:t>have</a:t>
            </a:r>
            <a:r>
              <a:rPr lang="de-DE" sz="1800" dirty="0" smtClean="0"/>
              <a:t> different </a:t>
            </a:r>
            <a:r>
              <a:rPr lang="de-DE" sz="1800" dirty="0" err="1" smtClean="0"/>
              <a:t>names</a:t>
            </a: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endParaRPr lang="de-DE" sz="20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 smtClean="0"/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66011"/>
              </p:ext>
            </p:extLst>
          </p:nvPr>
        </p:nvGraphicFramePr>
        <p:xfrm>
          <a:off x="1000143" y="3000372"/>
          <a:ext cx="62150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4" name="Visio" r:id="rId4" imgW="6218294" imgH="3165213" progId="Visio.Drawing.11">
                  <p:embed/>
                </p:oleObj>
              </mc:Choice>
              <mc:Fallback>
                <p:oleObj name="Visio" r:id="rId4" imgW="6218294" imgH="3165213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43" y="3000372"/>
                        <a:ext cx="62150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4643481" y="3786190"/>
            <a:ext cx="428628" cy="28575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214721" y="5643578"/>
            <a:ext cx="428628" cy="28575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071713" y="3786190"/>
            <a:ext cx="428628" cy="2857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786357" y="5643578"/>
            <a:ext cx="428628" cy="2857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500737" y="5643578"/>
            <a:ext cx="428628" cy="2857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6286555" y="4857760"/>
            <a:ext cx="428628" cy="2857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3000364" y="5286388"/>
            <a:ext cx="857256" cy="1071570"/>
            <a:chOff x="1500209" y="4929198"/>
            <a:chExt cx="857256" cy="1071570"/>
          </a:xfrm>
        </p:grpSpPr>
        <p:cxnSp>
          <p:nvCxnSpPr>
            <p:cNvPr id="14" name="Gerade Verbindung 13"/>
            <p:cNvCxnSpPr/>
            <p:nvPr/>
          </p:nvCxnSpPr>
          <p:spPr>
            <a:xfrm rot="16200000" flipH="1">
              <a:off x="1428771" y="5000636"/>
              <a:ext cx="1000132" cy="857256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rot="5400000" flipH="1" flipV="1">
              <a:off x="1357333" y="5143512"/>
              <a:ext cx="1000132" cy="71438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feld 17"/>
          <p:cNvSpPr txBox="1"/>
          <p:nvPr/>
        </p:nvSpPr>
        <p:spPr>
          <a:xfrm>
            <a:off x="1432191" y="6453336"/>
            <a:ext cx="645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V</a:t>
            </a:r>
            <a:r>
              <a:rPr lang="de-DE" dirty="0" smtClean="0">
                <a:solidFill>
                  <a:srgbClr val="FF0000"/>
                </a:solidFill>
              </a:rPr>
              <a:t>iolation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strict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hierarchy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axiom</a:t>
            </a:r>
            <a:r>
              <a:rPr lang="de-DE" dirty="0" smtClean="0">
                <a:solidFill>
                  <a:srgbClr val="FF0000"/>
                </a:solidFill>
              </a:rPr>
              <a:t> after </a:t>
            </a:r>
            <a:r>
              <a:rPr lang="de-DE" dirty="0" err="1" smtClean="0">
                <a:solidFill>
                  <a:srgbClr val="FF0000"/>
                </a:solidFill>
              </a:rPr>
              <a:t>node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expansion</a:t>
            </a:r>
            <a:r>
              <a:rPr lang="de-DE" dirty="0" smtClean="0">
                <a:solidFill>
                  <a:srgbClr val="FF0000"/>
                </a:solidFill>
              </a:rPr>
              <a:t>!</a:t>
            </a:r>
            <a:endParaRPr lang="de-DE" dirty="0">
              <a:solidFill>
                <a:srgbClr val="FF0000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4572000" y="5286388"/>
            <a:ext cx="857256" cy="1071570"/>
            <a:chOff x="1500209" y="4929198"/>
            <a:chExt cx="857256" cy="1071570"/>
          </a:xfrm>
        </p:grpSpPr>
        <p:cxnSp>
          <p:nvCxnSpPr>
            <p:cNvPr id="19" name="Gerade Verbindung 18"/>
            <p:cNvCxnSpPr/>
            <p:nvPr/>
          </p:nvCxnSpPr>
          <p:spPr>
            <a:xfrm rot="16200000" flipH="1">
              <a:off x="1428771" y="5000636"/>
              <a:ext cx="1000132" cy="857256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 flipH="1" flipV="1">
              <a:off x="1357333" y="5143512"/>
              <a:ext cx="1000132" cy="71438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Foliennummernplatzhalt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27" name="Freihandform 26"/>
          <p:cNvSpPr/>
          <p:nvPr/>
        </p:nvSpPr>
        <p:spPr>
          <a:xfrm>
            <a:off x="3423525" y="3998068"/>
            <a:ext cx="1206841" cy="2363821"/>
          </a:xfrm>
          <a:custGeom>
            <a:avLst/>
            <a:gdLst>
              <a:gd name="connsiteX0" fmla="*/ 1206841 w 1206841"/>
              <a:gd name="connsiteY0" fmla="*/ 0 h 2363821"/>
              <a:gd name="connsiteX1" fmla="*/ 1158203 w 1206841"/>
              <a:gd name="connsiteY1" fmla="*/ 77821 h 2363821"/>
              <a:gd name="connsiteX2" fmla="*/ 1070654 w 1206841"/>
              <a:gd name="connsiteY2" fmla="*/ 175098 h 2363821"/>
              <a:gd name="connsiteX3" fmla="*/ 1060926 w 1206841"/>
              <a:gd name="connsiteY3" fmla="*/ 214009 h 2363821"/>
              <a:gd name="connsiteX4" fmla="*/ 1022015 w 1206841"/>
              <a:gd name="connsiteY4" fmla="*/ 262647 h 2363821"/>
              <a:gd name="connsiteX5" fmla="*/ 963649 w 1206841"/>
              <a:gd name="connsiteY5" fmla="*/ 359923 h 2363821"/>
              <a:gd name="connsiteX6" fmla="*/ 915011 w 1206841"/>
              <a:gd name="connsiteY6" fmla="*/ 408562 h 2363821"/>
              <a:gd name="connsiteX7" fmla="*/ 876101 w 1206841"/>
              <a:gd name="connsiteY7" fmla="*/ 466928 h 2363821"/>
              <a:gd name="connsiteX8" fmla="*/ 846918 w 1206841"/>
              <a:gd name="connsiteY8" fmla="*/ 476655 h 2363821"/>
              <a:gd name="connsiteX9" fmla="*/ 837190 w 1206841"/>
              <a:gd name="connsiteY9" fmla="*/ 515566 h 2363821"/>
              <a:gd name="connsiteX10" fmla="*/ 769096 w 1206841"/>
              <a:gd name="connsiteY10" fmla="*/ 564204 h 2363821"/>
              <a:gd name="connsiteX11" fmla="*/ 720458 w 1206841"/>
              <a:gd name="connsiteY11" fmla="*/ 632298 h 2363821"/>
              <a:gd name="connsiteX12" fmla="*/ 671820 w 1206841"/>
              <a:gd name="connsiteY12" fmla="*/ 710119 h 2363821"/>
              <a:gd name="connsiteX13" fmla="*/ 662092 w 1206841"/>
              <a:gd name="connsiteY13" fmla="*/ 739302 h 2363821"/>
              <a:gd name="connsiteX14" fmla="*/ 642637 w 1206841"/>
              <a:gd name="connsiteY14" fmla="*/ 758758 h 2363821"/>
              <a:gd name="connsiteX15" fmla="*/ 632909 w 1206841"/>
              <a:gd name="connsiteY15" fmla="*/ 797668 h 2363821"/>
              <a:gd name="connsiteX16" fmla="*/ 593998 w 1206841"/>
              <a:gd name="connsiteY16" fmla="*/ 865762 h 2363821"/>
              <a:gd name="connsiteX17" fmla="*/ 574543 w 1206841"/>
              <a:gd name="connsiteY17" fmla="*/ 953311 h 2363821"/>
              <a:gd name="connsiteX18" fmla="*/ 545360 w 1206841"/>
              <a:gd name="connsiteY18" fmla="*/ 992221 h 2363821"/>
              <a:gd name="connsiteX19" fmla="*/ 535632 w 1206841"/>
              <a:gd name="connsiteY19" fmla="*/ 1031132 h 2363821"/>
              <a:gd name="connsiteX20" fmla="*/ 525905 w 1206841"/>
              <a:gd name="connsiteY20" fmla="*/ 1079770 h 2363821"/>
              <a:gd name="connsiteX21" fmla="*/ 506449 w 1206841"/>
              <a:gd name="connsiteY21" fmla="*/ 1118681 h 2363821"/>
              <a:gd name="connsiteX22" fmla="*/ 496722 w 1206841"/>
              <a:gd name="connsiteY22" fmla="*/ 1303506 h 2363821"/>
              <a:gd name="connsiteX23" fmla="*/ 516177 w 1206841"/>
              <a:gd name="connsiteY23" fmla="*/ 1332689 h 2363821"/>
              <a:gd name="connsiteX24" fmla="*/ 603726 w 1206841"/>
              <a:gd name="connsiteY24" fmla="*/ 1391055 h 2363821"/>
              <a:gd name="connsiteX25" fmla="*/ 652364 w 1206841"/>
              <a:gd name="connsiteY25" fmla="*/ 1429966 h 2363821"/>
              <a:gd name="connsiteX26" fmla="*/ 671820 w 1206841"/>
              <a:gd name="connsiteY26" fmla="*/ 1449421 h 2363821"/>
              <a:gd name="connsiteX27" fmla="*/ 701003 w 1206841"/>
              <a:gd name="connsiteY27" fmla="*/ 1468877 h 2363821"/>
              <a:gd name="connsiteX28" fmla="*/ 749641 w 1206841"/>
              <a:gd name="connsiteY28" fmla="*/ 1517515 h 2363821"/>
              <a:gd name="connsiteX29" fmla="*/ 798279 w 1206841"/>
              <a:gd name="connsiteY29" fmla="*/ 1546698 h 2363821"/>
              <a:gd name="connsiteX30" fmla="*/ 856645 w 1206841"/>
              <a:gd name="connsiteY30" fmla="*/ 1614792 h 2363821"/>
              <a:gd name="connsiteX31" fmla="*/ 953922 w 1206841"/>
              <a:gd name="connsiteY31" fmla="*/ 1741251 h 2363821"/>
              <a:gd name="connsiteX32" fmla="*/ 973377 w 1206841"/>
              <a:gd name="connsiteY32" fmla="*/ 1809345 h 2363821"/>
              <a:gd name="connsiteX33" fmla="*/ 1002560 w 1206841"/>
              <a:gd name="connsiteY33" fmla="*/ 1896894 h 2363821"/>
              <a:gd name="connsiteX34" fmla="*/ 1012288 w 1206841"/>
              <a:gd name="connsiteY34" fmla="*/ 1945532 h 2363821"/>
              <a:gd name="connsiteX35" fmla="*/ 1022015 w 1206841"/>
              <a:gd name="connsiteY35" fmla="*/ 1984443 h 2363821"/>
              <a:gd name="connsiteX36" fmla="*/ 1041471 w 1206841"/>
              <a:gd name="connsiteY36" fmla="*/ 2042809 h 2363821"/>
              <a:gd name="connsiteX37" fmla="*/ 1012288 w 1206841"/>
              <a:gd name="connsiteY37" fmla="*/ 2130358 h 2363821"/>
              <a:gd name="connsiteX38" fmla="*/ 973377 w 1206841"/>
              <a:gd name="connsiteY38" fmla="*/ 2198451 h 2363821"/>
              <a:gd name="connsiteX39" fmla="*/ 905284 w 1206841"/>
              <a:gd name="connsiteY39" fmla="*/ 2237362 h 2363821"/>
              <a:gd name="connsiteX40" fmla="*/ 788552 w 1206841"/>
              <a:gd name="connsiteY40" fmla="*/ 2286000 h 2363821"/>
              <a:gd name="connsiteX41" fmla="*/ 749641 w 1206841"/>
              <a:gd name="connsiteY41" fmla="*/ 2295728 h 2363821"/>
              <a:gd name="connsiteX42" fmla="*/ 720458 w 1206841"/>
              <a:gd name="connsiteY42" fmla="*/ 2305455 h 2363821"/>
              <a:gd name="connsiteX43" fmla="*/ 681547 w 1206841"/>
              <a:gd name="connsiteY43" fmla="*/ 2315183 h 2363821"/>
              <a:gd name="connsiteX44" fmla="*/ 623181 w 1206841"/>
              <a:gd name="connsiteY44" fmla="*/ 2334638 h 2363821"/>
              <a:gd name="connsiteX45" fmla="*/ 525905 w 1206841"/>
              <a:gd name="connsiteY45" fmla="*/ 2363821 h 2363821"/>
              <a:gd name="connsiteX46" fmla="*/ 428628 w 1206841"/>
              <a:gd name="connsiteY46" fmla="*/ 2334638 h 2363821"/>
              <a:gd name="connsiteX47" fmla="*/ 117343 w 1206841"/>
              <a:gd name="connsiteY47" fmla="*/ 2295728 h 2363821"/>
              <a:gd name="connsiteX48" fmla="*/ 68705 w 1206841"/>
              <a:gd name="connsiteY48" fmla="*/ 2178996 h 2363821"/>
              <a:gd name="connsiteX49" fmla="*/ 49249 w 1206841"/>
              <a:gd name="connsiteY49" fmla="*/ 2120630 h 2363821"/>
              <a:gd name="connsiteX50" fmla="*/ 10339 w 1206841"/>
              <a:gd name="connsiteY50" fmla="*/ 2013626 h 2363821"/>
              <a:gd name="connsiteX51" fmla="*/ 611 w 1206841"/>
              <a:gd name="connsiteY51" fmla="*/ 1974715 h 2363821"/>
              <a:gd name="connsiteX52" fmla="*/ 611 w 1206841"/>
              <a:gd name="connsiteY52" fmla="*/ 1945532 h 236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06841" h="2363821">
                <a:moveTo>
                  <a:pt x="1206841" y="0"/>
                </a:moveTo>
                <a:cubicBezTo>
                  <a:pt x="1190628" y="25940"/>
                  <a:pt x="1179833" y="56191"/>
                  <a:pt x="1158203" y="77821"/>
                </a:cubicBezTo>
                <a:cubicBezTo>
                  <a:pt x="1094883" y="141141"/>
                  <a:pt x="1123887" y="108556"/>
                  <a:pt x="1070654" y="175098"/>
                </a:cubicBezTo>
                <a:cubicBezTo>
                  <a:pt x="1067411" y="188068"/>
                  <a:pt x="1066192" y="201720"/>
                  <a:pt x="1060926" y="214009"/>
                </a:cubicBezTo>
                <a:cubicBezTo>
                  <a:pt x="1051722" y="235486"/>
                  <a:pt x="1037706" y="246957"/>
                  <a:pt x="1022015" y="262647"/>
                </a:cubicBezTo>
                <a:cubicBezTo>
                  <a:pt x="1002502" y="301675"/>
                  <a:pt x="993838" y="323026"/>
                  <a:pt x="963649" y="359923"/>
                </a:cubicBezTo>
                <a:cubicBezTo>
                  <a:pt x="949130" y="377669"/>
                  <a:pt x="925265" y="388054"/>
                  <a:pt x="915011" y="408562"/>
                </a:cubicBezTo>
                <a:cubicBezTo>
                  <a:pt x="904877" y="428831"/>
                  <a:pt x="897320" y="454196"/>
                  <a:pt x="876101" y="466928"/>
                </a:cubicBezTo>
                <a:cubicBezTo>
                  <a:pt x="867308" y="472204"/>
                  <a:pt x="856646" y="473413"/>
                  <a:pt x="846918" y="476655"/>
                </a:cubicBezTo>
                <a:cubicBezTo>
                  <a:pt x="843675" y="489625"/>
                  <a:pt x="843823" y="503958"/>
                  <a:pt x="837190" y="515566"/>
                </a:cubicBezTo>
                <a:cubicBezTo>
                  <a:pt x="821415" y="543172"/>
                  <a:pt x="795370" y="551067"/>
                  <a:pt x="769096" y="564204"/>
                </a:cubicBezTo>
                <a:cubicBezTo>
                  <a:pt x="746398" y="632298"/>
                  <a:pt x="769096" y="616085"/>
                  <a:pt x="720458" y="632298"/>
                </a:cubicBezTo>
                <a:cubicBezTo>
                  <a:pt x="701254" y="728316"/>
                  <a:pt x="730131" y="640145"/>
                  <a:pt x="671820" y="710119"/>
                </a:cubicBezTo>
                <a:cubicBezTo>
                  <a:pt x="665256" y="717996"/>
                  <a:pt x="667368" y="730509"/>
                  <a:pt x="662092" y="739302"/>
                </a:cubicBezTo>
                <a:cubicBezTo>
                  <a:pt x="657373" y="747166"/>
                  <a:pt x="649122" y="752273"/>
                  <a:pt x="642637" y="758758"/>
                </a:cubicBezTo>
                <a:cubicBezTo>
                  <a:pt x="639394" y="771728"/>
                  <a:pt x="638888" y="785710"/>
                  <a:pt x="632909" y="797668"/>
                </a:cubicBezTo>
                <a:cubicBezTo>
                  <a:pt x="574016" y="915452"/>
                  <a:pt x="623752" y="776503"/>
                  <a:pt x="593998" y="865762"/>
                </a:cubicBezTo>
                <a:cubicBezTo>
                  <a:pt x="591616" y="880054"/>
                  <a:pt x="585813" y="933588"/>
                  <a:pt x="574543" y="953311"/>
                </a:cubicBezTo>
                <a:cubicBezTo>
                  <a:pt x="566499" y="967387"/>
                  <a:pt x="555088" y="979251"/>
                  <a:pt x="545360" y="992221"/>
                </a:cubicBezTo>
                <a:cubicBezTo>
                  <a:pt x="542117" y="1005191"/>
                  <a:pt x="538532" y="1018081"/>
                  <a:pt x="535632" y="1031132"/>
                </a:cubicBezTo>
                <a:cubicBezTo>
                  <a:pt x="532045" y="1047272"/>
                  <a:pt x="531133" y="1064085"/>
                  <a:pt x="525905" y="1079770"/>
                </a:cubicBezTo>
                <a:cubicBezTo>
                  <a:pt x="521319" y="1093527"/>
                  <a:pt x="512934" y="1105711"/>
                  <a:pt x="506449" y="1118681"/>
                </a:cubicBezTo>
                <a:cubicBezTo>
                  <a:pt x="503207" y="1180289"/>
                  <a:pt x="493921" y="1241876"/>
                  <a:pt x="496722" y="1303506"/>
                </a:cubicBezTo>
                <a:cubicBezTo>
                  <a:pt x="497253" y="1315185"/>
                  <a:pt x="507129" y="1325286"/>
                  <a:pt x="516177" y="1332689"/>
                </a:cubicBezTo>
                <a:cubicBezTo>
                  <a:pt x="543322" y="1354899"/>
                  <a:pt x="578926" y="1366254"/>
                  <a:pt x="603726" y="1391055"/>
                </a:cubicBezTo>
                <a:cubicBezTo>
                  <a:pt x="650692" y="1438023"/>
                  <a:pt x="591019" y="1380891"/>
                  <a:pt x="652364" y="1429966"/>
                </a:cubicBezTo>
                <a:cubicBezTo>
                  <a:pt x="659526" y="1435695"/>
                  <a:pt x="664658" y="1443692"/>
                  <a:pt x="671820" y="1449421"/>
                </a:cubicBezTo>
                <a:cubicBezTo>
                  <a:pt x="680949" y="1456724"/>
                  <a:pt x="692204" y="1461178"/>
                  <a:pt x="701003" y="1468877"/>
                </a:cubicBezTo>
                <a:cubicBezTo>
                  <a:pt x="718258" y="1483975"/>
                  <a:pt x="731737" y="1503192"/>
                  <a:pt x="749641" y="1517515"/>
                </a:cubicBezTo>
                <a:cubicBezTo>
                  <a:pt x="764405" y="1529326"/>
                  <a:pt x="783355" y="1535090"/>
                  <a:pt x="798279" y="1546698"/>
                </a:cubicBezTo>
                <a:cubicBezTo>
                  <a:pt x="847870" y="1585269"/>
                  <a:pt x="825477" y="1575833"/>
                  <a:pt x="856645" y="1614792"/>
                </a:cubicBezTo>
                <a:cubicBezTo>
                  <a:pt x="954759" y="1737435"/>
                  <a:pt x="879241" y="1629231"/>
                  <a:pt x="953922" y="1741251"/>
                </a:cubicBezTo>
                <a:cubicBezTo>
                  <a:pt x="960407" y="1763949"/>
                  <a:pt x="966336" y="1786813"/>
                  <a:pt x="973377" y="1809345"/>
                </a:cubicBezTo>
                <a:cubicBezTo>
                  <a:pt x="982552" y="1838706"/>
                  <a:pt x="996527" y="1866730"/>
                  <a:pt x="1002560" y="1896894"/>
                </a:cubicBezTo>
                <a:cubicBezTo>
                  <a:pt x="1005803" y="1913107"/>
                  <a:pt x="1008701" y="1929392"/>
                  <a:pt x="1012288" y="1945532"/>
                </a:cubicBezTo>
                <a:cubicBezTo>
                  <a:pt x="1015188" y="1958583"/>
                  <a:pt x="1018173" y="1971637"/>
                  <a:pt x="1022015" y="1984443"/>
                </a:cubicBezTo>
                <a:cubicBezTo>
                  <a:pt x="1027908" y="2004086"/>
                  <a:pt x="1041471" y="2042809"/>
                  <a:pt x="1041471" y="2042809"/>
                </a:cubicBezTo>
                <a:lnTo>
                  <a:pt x="1012288" y="2130358"/>
                </a:lnTo>
                <a:cubicBezTo>
                  <a:pt x="1001158" y="2163747"/>
                  <a:pt x="1002822" y="2169006"/>
                  <a:pt x="973377" y="2198451"/>
                </a:cubicBezTo>
                <a:cubicBezTo>
                  <a:pt x="938067" y="2233761"/>
                  <a:pt x="942382" y="2222523"/>
                  <a:pt x="905284" y="2237362"/>
                </a:cubicBezTo>
                <a:cubicBezTo>
                  <a:pt x="866146" y="2253017"/>
                  <a:pt x="828021" y="2271199"/>
                  <a:pt x="788552" y="2286000"/>
                </a:cubicBezTo>
                <a:cubicBezTo>
                  <a:pt x="776034" y="2290694"/>
                  <a:pt x="762496" y="2292055"/>
                  <a:pt x="749641" y="2295728"/>
                </a:cubicBezTo>
                <a:cubicBezTo>
                  <a:pt x="739782" y="2298545"/>
                  <a:pt x="730317" y="2302638"/>
                  <a:pt x="720458" y="2305455"/>
                </a:cubicBezTo>
                <a:cubicBezTo>
                  <a:pt x="707603" y="2309128"/>
                  <a:pt x="694353" y="2311341"/>
                  <a:pt x="681547" y="2315183"/>
                </a:cubicBezTo>
                <a:cubicBezTo>
                  <a:pt x="661904" y="2321076"/>
                  <a:pt x="642900" y="2329004"/>
                  <a:pt x="623181" y="2334638"/>
                </a:cubicBezTo>
                <a:cubicBezTo>
                  <a:pt x="545229" y="2356911"/>
                  <a:pt x="577483" y="2346630"/>
                  <a:pt x="525905" y="2363821"/>
                </a:cubicBezTo>
                <a:cubicBezTo>
                  <a:pt x="480238" y="2333377"/>
                  <a:pt x="503210" y="2342629"/>
                  <a:pt x="428628" y="2334638"/>
                </a:cubicBezTo>
                <a:cubicBezTo>
                  <a:pt x="149932" y="2304778"/>
                  <a:pt x="311958" y="2331112"/>
                  <a:pt x="117343" y="2295728"/>
                </a:cubicBezTo>
                <a:cubicBezTo>
                  <a:pt x="101130" y="2256817"/>
                  <a:pt x="83983" y="2218283"/>
                  <a:pt x="68705" y="2178996"/>
                </a:cubicBezTo>
                <a:cubicBezTo>
                  <a:pt x="61272" y="2159883"/>
                  <a:pt x="56450" y="2139832"/>
                  <a:pt x="49249" y="2120630"/>
                </a:cubicBezTo>
                <a:cubicBezTo>
                  <a:pt x="46425" y="2113099"/>
                  <a:pt x="17738" y="2039523"/>
                  <a:pt x="10339" y="2013626"/>
                </a:cubicBezTo>
                <a:cubicBezTo>
                  <a:pt x="6666" y="2000771"/>
                  <a:pt x="2502" y="1987950"/>
                  <a:pt x="611" y="1974715"/>
                </a:cubicBezTo>
                <a:cubicBezTo>
                  <a:pt x="-765" y="1965085"/>
                  <a:pt x="611" y="1955260"/>
                  <a:pt x="611" y="1945532"/>
                </a:cubicBezTo>
              </a:path>
            </a:pathLst>
          </a:custGeom>
          <a:noFill/>
          <a:ln>
            <a:solidFill>
              <a:schemeClr val="accent3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ihandform 27"/>
          <p:cNvSpPr/>
          <p:nvPr/>
        </p:nvSpPr>
        <p:spPr>
          <a:xfrm>
            <a:off x="656866" y="3968885"/>
            <a:ext cx="4333423" cy="2607013"/>
          </a:xfrm>
          <a:custGeom>
            <a:avLst/>
            <a:gdLst>
              <a:gd name="connsiteX0" fmla="*/ 1395670 w 4333423"/>
              <a:gd name="connsiteY0" fmla="*/ 0 h 2607013"/>
              <a:gd name="connsiteX1" fmla="*/ 1269211 w 4333423"/>
              <a:gd name="connsiteY1" fmla="*/ 77821 h 2607013"/>
              <a:gd name="connsiteX2" fmla="*/ 1191389 w 4333423"/>
              <a:gd name="connsiteY2" fmla="*/ 68094 h 2607013"/>
              <a:gd name="connsiteX3" fmla="*/ 1133023 w 4333423"/>
              <a:gd name="connsiteY3" fmla="*/ 48638 h 2607013"/>
              <a:gd name="connsiteX4" fmla="*/ 1094113 w 4333423"/>
              <a:gd name="connsiteY4" fmla="*/ 38911 h 2607013"/>
              <a:gd name="connsiteX5" fmla="*/ 773100 w 4333423"/>
              <a:gd name="connsiteY5" fmla="*/ 48638 h 2607013"/>
              <a:gd name="connsiteX6" fmla="*/ 734189 w 4333423"/>
              <a:gd name="connsiteY6" fmla="*/ 58366 h 2607013"/>
              <a:gd name="connsiteX7" fmla="*/ 598002 w 4333423"/>
              <a:gd name="connsiteY7" fmla="*/ 87549 h 2607013"/>
              <a:gd name="connsiteX8" fmla="*/ 529908 w 4333423"/>
              <a:gd name="connsiteY8" fmla="*/ 116732 h 2607013"/>
              <a:gd name="connsiteX9" fmla="*/ 471543 w 4333423"/>
              <a:gd name="connsiteY9" fmla="*/ 155643 h 2607013"/>
              <a:gd name="connsiteX10" fmla="*/ 442360 w 4333423"/>
              <a:gd name="connsiteY10" fmla="*/ 165370 h 2607013"/>
              <a:gd name="connsiteX11" fmla="*/ 413177 w 4333423"/>
              <a:gd name="connsiteY11" fmla="*/ 184826 h 2607013"/>
              <a:gd name="connsiteX12" fmla="*/ 383994 w 4333423"/>
              <a:gd name="connsiteY12" fmla="*/ 214009 h 2607013"/>
              <a:gd name="connsiteX13" fmla="*/ 345083 w 4333423"/>
              <a:gd name="connsiteY13" fmla="*/ 233464 h 2607013"/>
              <a:gd name="connsiteX14" fmla="*/ 286717 w 4333423"/>
              <a:gd name="connsiteY14" fmla="*/ 272375 h 2607013"/>
              <a:gd name="connsiteX15" fmla="*/ 257534 w 4333423"/>
              <a:gd name="connsiteY15" fmla="*/ 291830 h 2607013"/>
              <a:gd name="connsiteX16" fmla="*/ 228351 w 4333423"/>
              <a:gd name="connsiteY16" fmla="*/ 311285 h 2607013"/>
              <a:gd name="connsiteX17" fmla="*/ 179713 w 4333423"/>
              <a:gd name="connsiteY17" fmla="*/ 359924 h 2607013"/>
              <a:gd name="connsiteX18" fmla="*/ 160257 w 4333423"/>
              <a:gd name="connsiteY18" fmla="*/ 389106 h 2607013"/>
              <a:gd name="connsiteX19" fmla="*/ 140802 w 4333423"/>
              <a:gd name="connsiteY19" fmla="*/ 408562 h 2607013"/>
              <a:gd name="connsiteX20" fmla="*/ 121347 w 4333423"/>
              <a:gd name="connsiteY20" fmla="*/ 457200 h 2607013"/>
              <a:gd name="connsiteX21" fmla="*/ 82436 w 4333423"/>
              <a:gd name="connsiteY21" fmla="*/ 505838 h 2607013"/>
              <a:gd name="connsiteX22" fmla="*/ 53253 w 4333423"/>
              <a:gd name="connsiteY22" fmla="*/ 573932 h 2607013"/>
              <a:gd name="connsiteX23" fmla="*/ 43525 w 4333423"/>
              <a:gd name="connsiteY23" fmla="*/ 622570 h 2607013"/>
              <a:gd name="connsiteX24" fmla="*/ 24070 w 4333423"/>
              <a:gd name="connsiteY24" fmla="*/ 680936 h 2607013"/>
              <a:gd name="connsiteX25" fmla="*/ 24070 w 4333423"/>
              <a:gd name="connsiteY25" fmla="*/ 1391055 h 2607013"/>
              <a:gd name="connsiteX26" fmla="*/ 43525 w 4333423"/>
              <a:gd name="connsiteY26" fmla="*/ 1536970 h 2607013"/>
              <a:gd name="connsiteX27" fmla="*/ 62981 w 4333423"/>
              <a:gd name="connsiteY27" fmla="*/ 1643975 h 2607013"/>
              <a:gd name="connsiteX28" fmla="*/ 72708 w 4333423"/>
              <a:gd name="connsiteY28" fmla="*/ 1682885 h 2607013"/>
              <a:gd name="connsiteX29" fmla="*/ 121347 w 4333423"/>
              <a:gd name="connsiteY29" fmla="*/ 1741251 h 2607013"/>
              <a:gd name="connsiteX30" fmla="*/ 140802 w 4333423"/>
              <a:gd name="connsiteY30" fmla="*/ 1780162 h 2607013"/>
              <a:gd name="connsiteX31" fmla="*/ 208896 w 4333423"/>
              <a:gd name="connsiteY31" fmla="*/ 1857983 h 2607013"/>
              <a:gd name="connsiteX32" fmla="*/ 315900 w 4333423"/>
              <a:gd name="connsiteY32" fmla="*/ 1974715 h 2607013"/>
              <a:gd name="connsiteX33" fmla="*/ 383994 w 4333423"/>
              <a:gd name="connsiteY33" fmla="*/ 1994170 h 2607013"/>
              <a:gd name="connsiteX34" fmla="*/ 957925 w 4333423"/>
              <a:gd name="connsiteY34" fmla="*/ 2062264 h 2607013"/>
              <a:gd name="connsiteX35" fmla="*/ 1278938 w 4333423"/>
              <a:gd name="connsiteY35" fmla="*/ 2091447 h 2607013"/>
              <a:gd name="connsiteX36" fmla="*/ 1317849 w 4333423"/>
              <a:gd name="connsiteY36" fmla="*/ 2110902 h 2607013"/>
              <a:gd name="connsiteX37" fmla="*/ 1434581 w 4333423"/>
              <a:gd name="connsiteY37" fmla="*/ 2140085 h 2607013"/>
              <a:gd name="connsiteX38" fmla="*/ 1843143 w 4333423"/>
              <a:gd name="connsiteY38" fmla="*/ 2256817 h 2607013"/>
              <a:gd name="connsiteX39" fmla="*/ 1940419 w 4333423"/>
              <a:gd name="connsiteY39" fmla="*/ 2276272 h 2607013"/>
              <a:gd name="connsiteX40" fmla="*/ 2027968 w 4333423"/>
              <a:gd name="connsiteY40" fmla="*/ 2305455 h 2607013"/>
              <a:gd name="connsiteX41" fmla="*/ 2446257 w 4333423"/>
              <a:gd name="connsiteY41" fmla="*/ 2305455 h 2607013"/>
              <a:gd name="connsiteX42" fmla="*/ 2504623 w 4333423"/>
              <a:gd name="connsiteY42" fmla="*/ 2344366 h 2607013"/>
              <a:gd name="connsiteX43" fmla="*/ 2631083 w 4333423"/>
              <a:gd name="connsiteY43" fmla="*/ 2383277 h 2607013"/>
              <a:gd name="connsiteX44" fmla="*/ 2757543 w 4333423"/>
              <a:gd name="connsiteY44" fmla="*/ 2393004 h 2607013"/>
              <a:gd name="connsiteX45" fmla="*/ 2815908 w 4333423"/>
              <a:gd name="connsiteY45" fmla="*/ 2402732 h 2607013"/>
              <a:gd name="connsiteX46" fmla="*/ 2893730 w 4333423"/>
              <a:gd name="connsiteY46" fmla="*/ 2412460 h 2607013"/>
              <a:gd name="connsiteX47" fmla="*/ 2952096 w 4333423"/>
              <a:gd name="connsiteY47" fmla="*/ 2431915 h 2607013"/>
              <a:gd name="connsiteX48" fmla="*/ 2991006 w 4333423"/>
              <a:gd name="connsiteY48" fmla="*/ 2441643 h 2607013"/>
              <a:gd name="connsiteX49" fmla="*/ 3039645 w 4333423"/>
              <a:gd name="connsiteY49" fmla="*/ 2451370 h 2607013"/>
              <a:gd name="connsiteX50" fmla="*/ 3068828 w 4333423"/>
              <a:gd name="connsiteY50" fmla="*/ 2461098 h 2607013"/>
              <a:gd name="connsiteX51" fmla="*/ 3350930 w 4333423"/>
              <a:gd name="connsiteY51" fmla="*/ 2470826 h 2607013"/>
              <a:gd name="connsiteX52" fmla="*/ 3467662 w 4333423"/>
              <a:gd name="connsiteY52" fmla="*/ 2500009 h 2607013"/>
              <a:gd name="connsiteX53" fmla="*/ 3817857 w 4333423"/>
              <a:gd name="connsiteY53" fmla="*/ 2558375 h 2607013"/>
              <a:gd name="connsiteX54" fmla="*/ 3992955 w 4333423"/>
              <a:gd name="connsiteY54" fmla="*/ 2607013 h 2607013"/>
              <a:gd name="connsiteX55" fmla="*/ 4031866 w 4333423"/>
              <a:gd name="connsiteY55" fmla="*/ 2597285 h 2607013"/>
              <a:gd name="connsiteX56" fmla="*/ 4051321 w 4333423"/>
              <a:gd name="connsiteY56" fmla="*/ 2568102 h 2607013"/>
              <a:gd name="connsiteX57" fmla="*/ 4080504 w 4333423"/>
              <a:gd name="connsiteY57" fmla="*/ 2548647 h 2607013"/>
              <a:gd name="connsiteX58" fmla="*/ 4099960 w 4333423"/>
              <a:gd name="connsiteY58" fmla="*/ 2529192 h 2607013"/>
              <a:gd name="connsiteX59" fmla="*/ 4129143 w 4333423"/>
              <a:gd name="connsiteY59" fmla="*/ 2470826 h 2607013"/>
              <a:gd name="connsiteX60" fmla="*/ 4148598 w 4333423"/>
              <a:gd name="connsiteY60" fmla="*/ 2402732 h 2607013"/>
              <a:gd name="connsiteX61" fmla="*/ 4168053 w 4333423"/>
              <a:gd name="connsiteY61" fmla="*/ 2363821 h 2607013"/>
              <a:gd name="connsiteX62" fmla="*/ 4177781 w 4333423"/>
              <a:gd name="connsiteY62" fmla="*/ 2334638 h 2607013"/>
              <a:gd name="connsiteX63" fmla="*/ 4216691 w 4333423"/>
              <a:gd name="connsiteY63" fmla="*/ 2276272 h 2607013"/>
              <a:gd name="connsiteX64" fmla="*/ 4245874 w 4333423"/>
              <a:gd name="connsiteY64" fmla="*/ 2227634 h 2607013"/>
              <a:gd name="connsiteX65" fmla="*/ 4284785 w 4333423"/>
              <a:gd name="connsiteY65" fmla="*/ 2149813 h 2607013"/>
              <a:gd name="connsiteX66" fmla="*/ 4304240 w 4333423"/>
              <a:gd name="connsiteY66" fmla="*/ 2091447 h 2607013"/>
              <a:gd name="connsiteX67" fmla="*/ 4313968 w 4333423"/>
              <a:gd name="connsiteY67" fmla="*/ 2062264 h 2607013"/>
              <a:gd name="connsiteX68" fmla="*/ 4333423 w 4333423"/>
              <a:gd name="connsiteY68" fmla="*/ 2003898 h 2607013"/>
              <a:gd name="connsiteX69" fmla="*/ 4333423 w 4333423"/>
              <a:gd name="connsiteY69" fmla="*/ 1955260 h 260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333423" h="2607013">
                <a:moveTo>
                  <a:pt x="1395670" y="0"/>
                </a:moveTo>
                <a:cubicBezTo>
                  <a:pt x="1353517" y="25940"/>
                  <a:pt x="1316166" y="62169"/>
                  <a:pt x="1269211" y="77821"/>
                </a:cubicBezTo>
                <a:cubicBezTo>
                  <a:pt x="1244410" y="86088"/>
                  <a:pt x="1216951" y="73572"/>
                  <a:pt x="1191389" y="68094"/>
                </a:cubicBezTo>
                <a:cubicBezTo>
                  <a:pt x="1171336" y="63797"/>
                  <a:pt x="1152919" y="53612"/>
                  <a:pt x="1133023" y="48638"/>
                </a:cubicBezTo>
                <a:lnTo>
                  <a:pt x="1094113" y="38911"/>
                </a:lnTo>
                <a:cubicBezTo>
                  <a:pt x="987109" y="42153"/>
                  <a:pt x="879997" y="42860"/>
                  <a:pt x="773100" y="48638"/>
                </a:cubicBezTo>
                <a:cubicBezTo>
                  <a:pt x="759750" y="49360"/>
                  <a:pt x="747240" y="55466"/>
                  <a:pt x="734189" y="58366"/>
                </a:cubicBezTo>
                <a:cubicBezTo>
                  <a:pt x="688868" y="68437"/>
                  <a:pt x="643194" y="76915"/>
                  <a:pt x="598002" y="87549"/>
                </a:cubicBezTo>
                <a:cubicBezTo>
                  <a:pt x="575930" y="92742"/>
                  <a:pt x="548479" y="105590"/>
                  <a:pt x="529908" y="116732"/>
                </a:cubicBezTo>
                <a:cubicBezTo>
                  <a:pt x="509858" y="128762"/>
                  <a:pt x="491983" y="144288"/>
                  <a:pt x="471543" y="155643"/>
                </a:cubicBezTo>
                <a:cubicBezTo>
                  <a:pt x="462580" y="160623"/>
                  <a:pt x="452088" y="162128"/>
                  <a:pt x="442360" y="165370"/>
                </a:cubicBezTo>
                <a:cubicBezTo>
                  <a:pt x="432632" y="171855"/>
                  <a:pt x="422158" y="177341"/>
                  <a:pt x="413177" y="184826"/>
                </a:cubicBezTo>
                <a:cubicBezTo>
                  <a:pt x="402609" y="193633"/>
                  <a:pt x="395189" y="206013"/>
                  <a:pt x="383994" y="214009"/>
                </a:cubicBezTo>
                <a:cubicBezTo>
                  <a:pt x="372194" y="222438"/>
                  <a:pt x="357518" y="226003"/>
                  <a:pt x="345083" y="233464"/>
                </a:cubicBezTo>
                <a:cubicBezTo>
                  <a:pt x="325033" y="245494"/>
                  <a:pt x="306172" y="259405"/>
                  <a:pt x="286717" y="272375"/>
                </a:cubicBezTo>
                <a:lnTo>
                  <a:pt x="257534" y="291830"/>
                </a:lnTo>
                <a:lnTo>
                  <a:pt x="228351" y="311285"/>
                </a:lnTo>
                <a:cubicBezTo>
                  <a:pt x="176477" y="389098"/>
                  <a:pt x="244558" y="295080"/>
                  <a:pt x="179713" y="359924"/>
                </a:cubicBezTo>
                <a:cubicBezTo>
                  <a:pt x="171446" y="368191"/>
                  <a:pt x="167560" y="379977"/>
                  <a:pt x="160257" y="389106"/>
                </a:cubicBezTo>
                <a:cubicBezTo>
                  <a:pt x="154528" y="396268"/>
                  <a:pt x="147287" y="402077"/>
                  <a:pt x="140802" y="408562"/>
                </a:cubicBezTo>
                <a:cubicBezTo>
                  <a:pt x="134317" y="424775"/>
                  <a:pt x="130331" y="442227"/>
                  <a:pt x="121347" y="457200"/>
                </a:cubicBezTo>
                <a:cubicBezTo>
                  <a:pt x="110665" y="475004"/>
                  <a:pt x="93953" y="488563"/>
                  <a:pt x="82436" y="505838"/>
                </a:cubicBezTo>
                <a:cubicBezTo>
                  <a:pt x="71302" y="522540"/>
                  <a:pt x="58441" y="553182"/>
                  <a:pt x="53253" y="573932"/>
                </a:cubicBezTo>
                <a:cubicBezTo>
                  <a:pt x="49243" y="589972"/>
                  <a:pt x="47875" y="606619"/>
                  <a:pt x="43525" y="622570"/>
                </a:cubicBezTo>
                <a:cubicBezTo>
                  <a:pt x="38129" y="642355"/>
                  <a:pt x="24070" y="680936"/>
                  <a:pt x="24070" y="680936"/>
                </a:cubicBezTo>
                <a:cubicBezTo>
                  <a:pt x="-20808" y="950224"/>
                  <a:pt x="7812" y="757000"/>
                  <a:pt x="24070" y="1391055"/>
                </a:cubicBezTo>
                <a:cubicBezTo>
                  <a:pt x="28717" y="1572273"/>
                  <a:pt x="27461" y="1440581"/>
                  <a:pt x="43525" y="1536970"/>
                </a:cubicBezTo>
                <a:cubicBezTo>
                  <a:pt x="72501" y="1710829"/>
                  <a:pt x="37935" y="1556313"/>
                  <a:pt x="62981" y="1643975"/>
                </a:cubicBezTo>
                <a:cubicBezTo>
                  <a:pt x="66654" y="1656830"/>
                  <a:pt x="65830" y="1671421"/>
                  <a:pt x="72708" y="1682885"/>
                </a:cubicBezTo>
                <a:cubicBezTo>
                  <a:pt x="85738" y="1704601"/>
                  <a:pt x="106824" y="1720504"/>
                  <a:pt x="121347" y="1741251"/>
                </a:cubicBezTo>
                <a:cubicBezTo>
                  <a:pt x="129663" y="1753131"/>
                  <a:pt x="132758" y="1768096"/>
                  <a:pt x="140802" y="1780162"/>
                </a:cubicBezTo>
                <a:cubicBezTo>
                  <a:pt x="185777" y="1847625"/>
                  <a:pt x="166708" y="1808763"/>
                  <a:pt x="208896" y="1857983"/>
                </a:cubicBezTo>
                <a:cubicBezTo>
                  <a:pt x="250849" y="1906928"/>
                  <a:pt x="247525" y="1929132"/>
                  <a:pt x="315900" y="1974715"/>
                </a:cubicBezTo>
                <a:cubicBezTo>
                  <a:pt x="335542" y="1987809"/>
                  <a:pt x="360884" y="1989355"/>
                  <a:pt x="383994" y="1994170"/>
                </a:cubicBezTo>
                <a:cubicBezTo>
                  <a:pt x="599543" y="2039076"/>
                  <a:pt x="700265" y="2037725"/>
                  <a:pt x="957925" y="2062264"/>
                </a:cubicBezTo>
                <a:cubicBezTo>
                  <a:pt x="1179015" y="2111394"/>
                  <a:pt x="865776" y="2047180"/>
                  <a:pt x="1278938" y="2091447"/>
                </a:cubicBezTo>
                <a:cubicBezTo>
                  <a:pt x="1293357" y="2092992"/>
                  <a:pt x="1304008" y="2106577"/>
                  <a:pt x="1317849" y="2110902"/>
                </a:cubicBezTo>
                <a:cubicBezTo>
                  <a:pt x="1356132" y="2122865"/>
                  <a:pt x="1396016" y="2129066"/>
                  <a:pt x="1434581" y="2140085"/>
                </a:cubicBezTo>
                <a:cubicBezTo>
                  <a:pt x="1570768" y="2178996"/>
                  <a:pt x="1704256" y="2229040"/>
                  <a:pt x="1843143" y="2256817"/>
                </a:cubicBezTo>
                <a:cubicBezTo>
                  <a:pt x="1875568" y="2263302"/>
                  <a:pt x="1908440" y="2267857"/>
                  <a:pt x="1940419" y="2276272"/>
                </a:cubicBezTo>
                <a:cubicBezTo>
                  <a:pt x="1970168" y="2284101"/>
                  <a:pt x="2027968" y="2305455"/>
                  <a:pt x="2027968" y="2305455"/>
                </a:cubicBezTo>
                <a:cubicBezTo>
                  <a:pt x="2073014" y="2303846"/>
                  <a:pt x="2357808" y="2284396"/>
                  <a:pt x="2446257" y="2305455"/>
                </a:cubicBezTo>
                <a:cubicBezTo>
                  <a:pt x="2469004" y="2310871"/>
                  <a:pt x="2482440" y="2336972"/>
                  <a:pt x="2504623" y="2344366"/>
                </a:cubicBezTo>
                <a:cubicBezTo>
                  <a:pt x="2507776" y="2345417"/>
                  <a:pt x="2604521" y="2380152"/>
                  <a:pt x="2631083" y="2383277"/>
                </a:cubicBezTo>
                <a:cubicBezTo>
                  <a:pt x="2673071" y="2388217"/>
                  <a:pt x="2715390" y="2389762"/>
                  <a:pt x="2757543" y="2393004"/>
                </a:cubicBezTo>
                <a:cubicBezTo>
                  <a:pt x="2776998" y="2396247"/>
                  <a:pt x="2796383" y="2399943"/>
                  <a:pt x="2815908" y="2402732"/>
                </a:cubicBezTo>
                <a:cubicBezTo>
                  <a:pt x="2841788" y="2406429"/>
                  <a:pt x="2868168" y="2406982"/>
                  <a:pt x="2893730" y="2412460"/>
                </a:cubicBezTo>
                <a:cubicBezTo>
                  <a:pt x="2913782" y="2416757"/>
                  <a:pt x="2932201" y="2426941"/>
                  <a:pt x="2952096" y="2431915"/>
                </a:cubicBezTo>
                <a:cubicBezTo>
                  <a:pt x="2965066" y="2435158"/>
                  <a:pt x="2977955" y="2438743"/>
                  <a:pt x="2991006" y="2441643"/>
                </a:cubicBezTo>
                <a:cubicBezTo>
                  <a:pt x="3007146" y="2445230"/>
                  <a:pt x="3023605" y="2447360"/>
                  <a:pt x="3039645" y="2451370"/>
                </a:cubicBezTo>
                <a:cubicBezTo>
                  <a:pt x="3049593" y="2453857"/>
                  <a:pt x="3058594" y="2460458"/>
                  <a:pt x="3068828" y="2461098"/>
                </a:cubicBezTo>
                <a:cubicBezTo>
                  <a:pt x="3162735" y="2466967"/>
                  <a:pt x="3256896" y="2467583"/>
                  <a:pt x="3350930" y="2470826"/>
                </a:cubicBezTo>
                <a:cubicBezTo>
                  <a:pt x="3389841" y="2480554"/>
                  <a:pt x="3427799" y="2495580"/>
                  <a:pt x="3467662" y="2500009"/>
                </a:cubicBezTo>
                <a:cubicBezTo>
                  <a:pt x="3588358" y="2513419"/>
                  <a:pt x="3694166" y="2523035"/>
                  <a:pt x="3817857" y="2558375"/>
                </a:cubicBezTo>
                <a:cubicBezTo>
                  <a:pt x="3966900" y="2600958"/>
                  <a:pt x="3908242" y="2585834"/>
                  <a:pt x="3992955" y="2607013"/>
                </a:cubicBezTo>
                <a:cubicBezTo>
                  <a:pt x="4005925" y="2603770"/>
                  <a:pt x="4020742" y="2604701"/>
                  <a:pt x="4031866" y="2597285"/>
                </a:cubicBezTo>
                <a:cubicBezTo>
                  <a:pt x="4041594" y="2590800"/>
                  <a:pt x="4043054" y="2576369"/>
                  <a:pt x="4051321" y="2568102"/>
                </a:cubicBezTo>
                <a:cubicBezTo>
                  <a:pt x="4059588" y="2559835"/>
                  <a:pt x="4071375" y="2555950"/>
                  <a:pt x="4080504" y="2548647"/>
                </a:cubicBezTo>
                <a:cubicBezTo>
                  <a:pt x="4087666" y="2542918"/>
                  <a:pt x="4093475" y="2535677"/>
                  <a:pt x="4099960" y="2529192"/>
                </a:cubicBezTo>
                <a:cubicBezTo>
                  <a:pt x="4124409" y="2455840"/>
                  <a:pt x="4091428" y="2546255"/>
                  <a:pt x="4129143" y="2470826"/>
                </a:cubicBezTo>
                <a:cubicBezTo>
                  <a:pt x="4140896" y="2447319"/>
                  <a:pt x="4139253" y="2427652"/>
                  <a:pt x="4148598" y="2402732"/>
                </a:cubicBezTo>
                <a:cubicBezTo>
                  <a:pt x="4153690" y="2389154"/>
                  <a:pt x="4162341" y="2377150"/>
                  <a:pt x="4168053" y="2363821"/>
                </a:cubicBezTo>
                <a:cubicBezTo>
                  <a:pt x="4172092" y="2354396"/>
                  <a:pt x="4172801" y="2343602"/>
                  <a:pt x="4177781" y="2334638"/>
                </a:cubicBezTo>
                <a:cubicBezTo>
                  <a:pt x="4189136" y="2314198"/>
                  <a:pt x="4204661" y="2296322"/>
                  <a:pt x="4216691" y="2276272"/>
                </a:cubicBezTo>
                <a:cubicBezTo>
                  <a:pt x="4226419" y="2260059"/>
                  <a:pt x="4236910" y="2244281"/>
                  <a:pt x="4245874" y="2227634"/>
                </a:cubicBezTo>
                <a:cubicBezTo>
                  <a:pt x="4259624" y="2202098"/>
                  <a:pt x="4273360" y="2176470"/>
                  <a:pt x="4284785" y="2149813"/>
                </a:cubicBezTo>
                <a:cubicBezTo>
                  <a:pt x="4292863" y="2130963"/>
                  <a:pt x="4297755" y="2110902"/>
                  <a:pt x="4304240" y="2091447"/>
                </a:cubicBezTo>
                <a:lnTo>
                  <a:pt x="4313968" y="2062264"/>
                </a:lnTo>
                <a:lnTo>
                  <a:pt x="4333423" y="2003898"/>
                </a:lnTo>
                <a:lnTo>
                  <a:pt x="4333423" y="1955260"/>
                </a:lnTo>
              </a:path>
            </a:pathLst>
          </a:custGeom>
          <a:noFill/>
          <a:ln>
            <a:solidFill>
              <a:srgbClr val="0070C0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/>
          <p:cNvGrpSpPr/>
          <p:nvPr/>
        </p:nvGrpSpPr>
        <p:grpSpPr>
          <a:xfrm>
            <a:off x="3010210" y="1772816"/>
            <a:ext cx="6015632" cy="1751345"/>
            <a:chOff x="2948856" y="1772816"/>
            <a:chExt cx="6015632" cy="1751345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2952328" y="1772816"/>
              <a:ext cx="6012160" cy="1751345"/>
              <a:chOff x="2952328" y="1772816"/>
              <a:chExt cx="6012160" cy="1751345"/>
            </a:xfrm>
          </p:grpSpPr>
          <p:grpSp>
            <p:nvGrpSpPr>
              <p:cNvPr id="24" name="Gruppieren 23"/>
              <p:cNvGrpSpPr/>
              <p:nvPr/>
            </p:nvGrpSpPr>
            <p:grpSpPr>
              <a:xfrm>
                <a:off x="2952328" y="1772816"/>
                <a:ext cx="6012160" cy="1751345"/>
                <a:chOff x="0" y="2181711"/>
                <a:chExt cx="9144000" cy="2423384"/>
              </a:xfrm>
            </p:grpSpPr>
            <p:pic>
              <p:nvPicPr>
                <p:cNvPr id="4" name="Grafik 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181711"/>
                  <a:ext cx="9144000" cy="2411859"/>
                </a:xfrm>
                <a:prstGeom prst="rect">
                  <a:avLst/>
                </a:prstGeom>
              </p:spPr>
            </p:pic>
            <p:grpSp>
              <p:nvGrpSpPr>
                <p:cNvPr id="22" name="Gruppieren 21"/>
                <p:cNvGrpSpPr/>
                <p:nvPr/>
              </p:nvGrpSpPr>
              <p:grpSpPr>
                <a:xfrm>
                  <a:off x="108628" y="4202838"/>
                  <a:ext cx="5831524" cy="402257"/>
                  <a:chOff x="108628" y="4202838"/>
                  <a:chExt cx="5831524" cy="402257"/>
                </a:xfrm>
              </p:grpSpPr>
              <p:sp>
                <p:nvSpPr>
                  <p:cNvPr id="11" name="Rechteck 10"/>
                  <p:cNvSpPr/>
                  <p:nvPr/>
                </p:nvSpPr>
                <p:spPr>
                  <a:xfrm>
                    <a:off x="108628" y="4293096"/>
                    <a:ext cx="430924" cy="311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hteck 24"/>
                  <p:cNvSpPr/>
                  <p:nvPr/>
                </p:nvSpPr>
                <p:spPr>
                  <a:xfrm>
                    <a:off x="3960063" y="4202838"/>
                    <a:ext cx="1980089" cy="40150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5" name="Rechteck 34"/>
              <p:cNvSpPr/>
              <p:nvPr/>
            </p:nvSpPr>
            <p:spPr>
              <a:xfrm>
                <a:off x="2987824" y="1925524"/>
                <a:ext cx="792088" cy="4556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hteck 6"/>
            <p:cNvSpPr/>
            <p:nvPr/>
          </p:nvSpPr>
          <p:spPr>
            <a:xfrm>
              <a:off x="6142447" y="2978084"/>
              <a:ext cx="428628" cy="28575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948856" y="3017100"/>
              <a:ext cx="428628" cy="28575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484784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Merging</a:t>
            </a:r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sz="2000" dirty="0" smtClean="0"/>
              <a:t>SES</a:t>
            </a:r>
            <a:br>
              <a:rPr lang="de-DE" sz="2000" dirty="0" smtClean="0"/>
            </a:br>
            <a:r>
              <a:rPr lang="de-DE" sz="2000" dirty="0" smtClean="0"/>
              <a:t>(e.g. modular </a:t>
            </a:r>
            <a:r>
              <a:rPr lang="de-DE" sz="2000" dirty="0" err="1" smtClean="0"/>
              <a:t>modeling</a:t>
            </a:r>
            <a:r>
              <a:rPr lang="de-DE" sz="2000" dirty="0" smtClean="0"/>
              <a:t> CS1)</a:t>
            </a:r>
          </a:p>
          <a:p>
            <a:pPr marL="0" indent="0">
              <a:buNone/>
            </a:pPr>
            <a:endParaRPr lang="de-DE" sz="20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 smtClean="0"/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755576" y="3159976"/>
            <a:ext cx="2331836" cy="3683166"/>
            <a:chOff x="766230" y="3159976"/>
            <a:chExt cx="2331836" cy="3683166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773831" y="3159976"/>
              <a:ext cx="2324235" cy="3683166"/>
              <a:chOff x="773831" y="3159976"/>
              <a:chExt cx="2324235" cy="3683166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831" y="3298684"/>
                <a:ext cx="2324235" cy="3544458"/>
              </a:xfrm>
              <a:prstGeom prst="rect">
                <a:avLst/>
              </a:prstGeom>
            </p:spPr>
          </p:pic>
          <p:sp>
            <p:nvSpPr>
              <p:cNvPr id="29" name="Rechteck 28"/>
              <p:cNvSpPr/>
              <p:nvPr/>
            </p:nvSpPr>
            <p:spPr>
              <a:xfrm>
                <a:off x="899592" y="3159976"/>
                <a:ext cx="216024" cy="173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hteck 8"/>
            <p:cNvSpPr/>
            <p:nvPr/>
          </p:nvSpPr>
          <p:spPr>
            <a:xfrm>
              <a:off x="766230" y="3244376"/>
              <a:ext cx="428628" cy="28575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err="1" smtClean="0"/>
              <a:t>Methods</a:t>
            </a:r>
            <a:endParaRPr lang="de-DE" b="1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37</a:t>
            </a:fld>
            <a:endParaRPr lang="de-DE"/>
          </a:p>
        </p:txBody>
      </p:sp>
      <p:grpSp>
        <p:nvGrpSpPr>
          <p:cNvPr id="39" name="Gruppieren 38"/>
          <p:cNvGrpSpPr/>
          <p:nvPr/>
        </p:nvGrpSpPr>
        <p:grpSpPr>
          <a:xfrm>
            <a:off x="4469285" y="3397546"/>
            <a:ext cx="3260413" cy="3387779"/>
            <a:chOff x="4479939" y="3397546"/>
            <a:chExt cx="3260413" cy="3387779"/>
          </a:xfrm>
        </p:grpSpPr>
        <p:grpSp>
          <p:nvGrpSpPr>
            <p:cNvPr id="34" name="Gruppieren 33"/>
            <p:cNvGrpSpPr/>
            <p:nvPr/>
          </p:nvGrpSpPr>
          <p:grpSpPr>
            <a:xfrm>
              <a:off x="4479939" y="3429000"/>
              <a:ext cx="3260413" cy="3356325"/>
              <a:chOff x="3972271" y="3499025"/>
              <a:chExt cx="3260413" cy="3356325"/>
            </a:xfrm>
          </p:grpSpPr>
          <p:pic>
            <p:nvPicPr>
              <p:cNvPr id="31" name="Grafik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2271" y="3523615"/>
                <a:ext cx="3260413" cy="3331735"/>
              </a:xfrm>
              <a:prstGeom prst="rect">
                <a:avLst/>
              </a:prstGeom>
            </p:spPr>
          </p:pic>
          <p:sp>
            <p:nvSpPr>
              <p:cNvPr id="32" name="Rechteck 31"/>
              <p:cNvSpPr/>
              <p:nvPr/>
            </p:nvSpPr>
            <p:spPr>
              <a:xfrm>
                <a:off x="6137885" y="3515832"/>
                <a:ext cx="1094799" cy="489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4491475" y="3499025"/>
                <a:ext cx="679785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hteck 7"/>
            <p:cNvSpPr/>
            <p:nvPr/>
          </p:nvSpPr>
          <p:spPr>
            <a:xfrm>
              <a:off x="5047937" y="3397546"/>
              <a:ext cx="428628" cy="28575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1" name="Gerade Verbindung mit Pfeil 40"/>
          <p:cNvCxnSpPr>
            <a:stCxn id="9" idx="3"/>
          </p:cNvCxnSpPr>
          <p:nvPr/>
        </p:nvCxnSpPr>
        <p:spPr>
          <a:xfrm flipV="1">
            <a:off x="1184204" y="3159976"/>
            <a:ext cx="1826006" cy="227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V="1">
            <a:off x="5462320" y="3222102"/>
            <a:ext cx="679781" cy="2787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9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err="1" smtClean="0"/>
              <a:t>Methods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28596" y="1484784"/>
            <a:ext cx="8641436" cy="4857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Pruning</a:t>
            </a:r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sz="2000" b="1" dirty="0" err="1"/>
              <a:t>S</a:t>
            </a:r>
            <a:r>
              <a:rPr lang="de-DE" sz="2000" b="1" dirty="0" err="1" smtClean="0"/>
              <a:t>olve</a:t>
            </a:r>
            <a:r>
              <a:rPr lang="de-DE" sz="2000" b="1" dirty="0" smtClean="0"/>
              <a:t> all </a:t>
            </a:r>
            <a:r>
              <a:rPr lang="de-DE" sz="2000" b="1" dirty="0" err="1" smtClean="0"/>
              <a:t>decisions</a:t>
            </a:r>
            <a:r>
              <a:rPr lang="de-DE" sz="2000" dirty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derive</a:t>
            </a:r>
            <a:r>
              <a:rPr lang="de-DE" sz="2000" dirty="0" smtClean="0"/>
              <a:t> a </a:t>
            </a:r>
            <a:r>
              <a:rPr lang="de-DE" sz="2000" b="1" dirty="0" err="1" smtClean="0"/>
              <a:t>Pruned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Entity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Structure</a:t>
            </a:r>
            <a:r>
              <a:rPr lang="de-DE" sz="2000" b="1" dirty="0" smtClean="0"/>
              <a:t> (PES)</a:t>
            </a:r>
            <a:r>
              <a:rPr lang="de-DE" sz="2000" dirty="0" smtClean="0"/>
              <a:t>, </a:t>
            </a:r>
            <a:r>
              <a:rPr lang="de-DE" sz="2000" dirty="0" err="1" smtClean="0"/>
              <a:t>describing</a:t>
            </a:r>
            <a:r>
              <a:rPr lang="de-DE" sz="2000" dirty="0" smtClean="0"/>
              <a:t> an </a:t>
            </a:r>
            <a:r>
              <a:rPr lang="de-DE" sz="2000" dirty="0" err="1" smtClean="0"/>
              <a:t>unique</a:t>
            </a:r>
            <a:r>
              <a:rPr lang="de-DE" sz="2000" dirty="0" smtClean="0"/>
              <a:t>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variant</a:t>
            </a:r>
            <a:endParaRPr lang="de-DE" sz="1800" dirty="0" smtClean="0">
              <a:solidFill>
                <a:srgbClr val="FF0000"/>
              </a:solidFill>
            </a:endParaRPr>
          </a:p>
          <a:p>
            <a:pPr lvl="1"/>
            <a:r>
              <a:rPr lang="de-DE" sz="1800" dirty="0" err="1" smtClean="0">
                <a:solidFill>
                  <a:srgbClr val="009900"/>
                </a:solidFill>
              </a:rPr>
              <a:t>Aspect</a:t>
            </a:r>
            <a:r>
              <a:rPr lang="de-DE" sz="1800" dirty="0" smtClean="0">
                <a:solidFill>
                  <a:srgbClr val="009900"/>
                </a:solidFill>
              </a:rPr>
              <a:t> </a:t>
            </a:r>
            <a:r>
              <a:rPr lang="de-DE" sz="1800" dirty="0" err="1" smtClean="0">
                <a:solidFill>
                  <a:srgbClr val="009900"/>
                </a:solidFill>
              </a:rPr>
              <a:t>Siblings</a:t>
            </a:r>
            <a:r>
              <a:rPr lang="de-DE" sz="1800" dirty="0" smtClean="0">
                <a:solidFill>
                  <a:srgbClr val="009900"/>
                </a:solidFill>
              </a:rPr>
              <a:t>:</a:t>
            </a:r>
            <a:r>
              <a:rPr lang="de-DE" sz="1800" dirty="0" smtClean="0"/>
              <a:t> </a:t>
            </a:r>
            <a:r>
              <a:rPr lang="de-DE" sz="1800" dirty="0" err="1" smtClean="0"/>
              <a:t>select</a:t>
            </a:r>
            <a:r>
              <a:rPr lang="de-DE" sz="1800" dirty="0" smtClean="0"/>
              <a:t>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  <a:r>
              <a:rPr lang="de-DE" sz="1800" dirty="0" err="1" smtClean="0"/>
              <a:t>sibling</a:t>
            </a:r>
            <a:endParaRPr lang="de-DE" sz="1800" dirty="0" smtClean="0"/>
          </a:p>
          <a:p>
            <a:pPr lvl="1"/>
            <a:r>
              <a:rPr lang="de-DE" sz="1800" dirty="0" err="1" smtClean="0">
                <a:solidFill>
                  <a:srgbClr val="7030A0"/>
                </a:solidFill>
              </a:rPr>
              <a:t>Specialization</a:t>
            </a:r>
            <a:r>
              <a:rPr lang="de-DE" sz="1800" dirty="0" smtClean="0">
                <a:solidFill>
                  <a:srgbClr val="7030A0"/>
                </a:solidFill>
              </a:rPr>
              <a:t>:</a:t>
            </a:r>
            <a:r>
              <a:rPr lang="de-DE" sz="1800" dirty="0" smtClean="0">
                <a:solidFill>
                  <a:srgbClr val="FF0000"/>
                </a:solidFill>
              </a:rPr>
              <a:t>   </a:t>
            </a:r>
            <a:r>
              <a:rPr lang="de-DE" sz="1800" dirty="0" err="1" smtClean="0"/>
              <a:t>select</a:t>
            </a:r>
            <a:r>
              <a:rPr lang="de-DE" sz="1800" dirty="0" smtClean="0"/>
              <a:t>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  <a:r>
              <a:rPr lang="de-DE" sz="1800" dirty="0" err="1" smtClean="0"/>
              <a:t>child</a:t>
            </a:r>
            <a:r>
              <a:rPr lang="de-DE" sz="1800" dirty="0" smtClean="0"/>
              <a:t> &amp; </a:t>
            </a:r>
            <a:r>
              <a:rPr lang="de-DE" sz="1800" dirty="0" err="1" smtClean="0"/>
              <a:t>aggregate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parent</a:t>
            </a:r>
            <a:endParaRPr lang="de-DE" sz="1800" b="1" dirty="0" smtClean="0">
              <a:solidFill>
                <a:srgbClr val="FF0000"/>
              </a:solidFill>
            </a:endParaRPr>
          </a:p>
          <a:p>
            <a:pPr lvl="1"/>
            <a:r>
              <a:rPr lang="de-DE" sz="1800" dirty="0" smtClean="0">
                <a:solidFill>
                  <a:srgbClr val="0070C0"/>
                </a:solidFill>
              </a:rPr>
              <a:t>Multi </a:t>
            </a:r>
            <a:r>
              <a:rPr lang="de-DE" sz="1800" dirty="0" err="1" smtClean="0">
                <a:solidFill>
                  <a:srgbClr val="0070C0"/>
                </a:solidFill>
              </a:rPr>
              <a:t>Aspect</a:t>
            </a:r>
            <a:r>
              <a:rPr lang="de-DE" sz="1800" dirty="0" smtClean="0">
                <a:solidFill>
                  <a:srgbClr val="0070C0"/>
                </a:solidFill>
              </a:rPr>
              <a:t>:</a:t>
            </a:r>
            <a:r>
              <a:rPr lang="de-DE" sz="1800" dirty="0" smtClean="0">
                <a:solidFill>
                  <a:srgbClr val="FF0000"/>
                </a:solidFill>
              </a:rPr>
              <a:t>     </a:t>
            </a:r>
            <a:r>
              <a:rPr lang="de-DE" sz="1800" dirty="0" err="1" smtClean="0"/>
              <a:t>replicate</a:t>
            </a:r>
            <a:r>
              <a:rPr lang="de-DE" sz="1800" dirty="0" smtClean="0"/>
              <a:t> </a:t>
            </a:r>
            <a:r>
              <a:rPr lang="de-DE" sz="1800" dirty="0" err="1" smtClean="0"/>
              <a:t>child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select</a:t>
            </a:r>
            <a:r>
              <a:rPr lang="de-DE" sz="1800" dirty="0" smtClean="0"/>
              <a:t> </a:t>
            </a:r>
            <a:r>
              <a:rPr lang="de-DE" sz="1800" dirty="0" err="1" smtClean="0"/>
              <a:t>corresponding</a:t>
            </a:r>
            <a:r>
              <a:rPr lang="de-DE" sz="1800" dirty="0" smtClean="0"/>
              <a:t> </a:t>
            </a:r>
            <a:r>
              <a:rPr lang="de-DE" sz="1800" dirty="0" err="1" smtClean="0"/>
              <a:t>couplings</a:t>
            </a:r>
            <a:endParaRPr lang="de-DE" sz="1800" dirty="0" smtClean="0"/>
          </a:p>
          <a:p>
            <a:pPr lvl="1"/>
            <a:r>
              <a:rPr lang="de-DE" sz="1800" dirty="0" err="1"/>
              <a:t>R</a:t>
            </a:r>
            <a:r>
              <a:rPr lang="de-DE" sz="1800" dirty="0" err="1" smtClean="0"/>
              <a:t>espect</a:t>
            </a:r>
            <a:r>
              <a:rPr lang="de-DE" sz="1800" dirty="0" smtClean="0"/>
              <a:t> </a:t>
            </a:r>
            <a:r>
              <a:rPr lang="de-DE" sz="1800" b="1" dirty="0" err="1" smtClean="0"/>
              <a:t>tree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crosss</a:t>
            </a:r>
            <a:r>
              <a:rPr lang="de-DE" sz="1800" b="1" dirty="0" smtClean="0"/>
              <a:t> </a:t>
            </a:r>
            <a:r>
              <a:rPr lang="de-DE" sz="1800" b="1" dirty="0" err="1" smtClean="0">
                <a:solidFill>
                  <a:srgbClr val="FF0000"/>
                </a:solidFill>
              </a:rPr>
              <a:t>selection</a:t>
            </a:r>
            <a:r>
              <a:rPr lang="de-DE" sz="1800" b="1" dirty="0" smtClean="0">
                <a:solidFill>
                  <a:srgbClr val="FF0000"/>
                </a:solidFill>
              </a:rPr>
              <a:t> </a:t>
            </a:r>
            <a:r>
              <a:rPr lang="de-DE" sz="1800" b="1" dirty="0" err="1" smtClean="0">
                <a:solidFill>
                  <a:srgbClr val="FF0000"/>
                </a:solidFill>
              </a:rPr>
              <a:t>constrains</a:t>
            </a:r>
            <a:endParaRPr lang="de-DE" sz="1800" b="1" dirty="0" smtClean="0"/>
          </a:p>
          <a:p>
            <a:pPr lvl="1"/>
            <a:r>
              <a:rPr lang="de-DE" sz="1800" dirty="0" smtClean="0"/>
              <a:t>. . . </a:t>
            </a:r>
            <a:endParaRPr lang="de-DE" sz="1800" dirty="0" smtClean="0">
              <a:solidFill>
                <a:srgbClr val="FF0000"/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 smtClean="0"/>
          </a:p>
          <a:p>
            <a:endParaRPr lang="de-DE" sz="1800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08102"/>
              </p:ext>
            </p:extLst>
          </p:nvPr>
        </p:nvGraphicFramePr>
        <p:xfrm>
          <a:off x="1073458" y="3857032"/>
          <a:ext cx="6742112" cy="284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6" name="Visio" r:id="rId4" imgW="6607302" imgH="2795816" progId="Visio.Drawing.11">
                  <p:embed/>
                </p:oleObj>
              </mc:Choice>
              <mc:Fallback>
                <p:oleObj name="Visio" r:id="rId4" imgW="6607302" imgH="279581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458" y="3857032"/>
                        <a:ext cx="6742112" cy="284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/>
          <p:cNvSpPr/>
          <p:nvPr/>
        </p:nvSpPr>
        <p:spPr>
          <a:xfrm>
            <a:off x="1187624" y="5301208"/>
            <a:ext cx="2664296" cy="5803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360758" y="5301208"/>
            <a:ext cx="1604511" cy="5803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012160" y="5301208"/>
            <a:ext cx="1407343" cy="8410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38</a:t>
            </a:fld>
            <a:endParaRPr lang="de-DE"/>
          </a:p>
        </p:txBody>
      </p:sp>
      <p:cxnSp>
        <p:nvCxnSpPr>
          <p:cNvPr id="7" name="Gerader Verbinder 6"/>
          <p:cNvCxnSpPr/>
          <p:nvPr/>
        </p:nvCxnSpPr>
        <p:spPr>
          <a:xfrm>
            <a:off x="3563888" y="6421495"/>
            <a:ext cx="0" cy="30525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3563888" y="6741368"/>
            <a:ext cx="223224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5787016" y="6487173"/>
            <a:ext cx="0" cy="25227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3419872" y="6237312"/>
            <a:ext cx="2545397" cy="620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err="1" smtClean="0"/>
              <a:t>Methods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99516" y="1505279"/>
            <a:ext cx="7859216" cy="5198861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Pruning</a:t>
            </a:r>
            <a:r>
              <a:rPr lang="de-DE" b="1" dirty="0" smtClean="0"/>
              <a:t> </a:t>
            </a:r>
            <a:r>
              <a:rPr lang="de-DE" b="1" dirty="0" err="1"/>
              <a:t>Example</a:t>
            </a:r>
            <a:endParaRPr lang="de-DE" dirty="0" smtClean="0"/>
          </a:p>
          <a:p>
            <a:r>
              <a:rPr lang="de-DE" sz="2000" dirty="0" smtClean="0"/>
              <a:t>Take A, </a:t>
            </a:r>
            <a:r>
              <a:rPr lang="de-DE" sz="2000" dirty="0" err="1" smtClean="0">
                <a:solidFill>
                  <a:srgbClr val="FF0000"/>
                </a:solidFill>
              </a:rPr>
              <a:t>ADec</a:t>
            </a:r>
            <a:r>
              <a:rPr lang="de-DE" sz="2000" dirty="0" smtClean="0"/>
              <a:t>, B </a:t>
            </a:r>
          </a:p>
          <a:p>
            <a:r>
              <a:rPr lang="de-DE" sz="2000" dirty="0"/>
              <a:t>S</a:t>
            </a:r>
            <a:r>
              <a:rPr lang="de-DE" sz="2000" dirty="0" smtClean="0"/>
              <a:t>elect </a:t>
            </a:r>
            <a:r>
              <a:rPr lang="de-DE" sz="2000" dirty="0" smtClean="0">
                <a:solidFill>
                  <a:srgbClr val="00B050"/>
                </a:solidFill>
              </a:rPr>
              <a:t>B1Dec</a:t>
            </a:r>
            <a:r>
              <a:rPr lang="de-DE" sz="2000" dirty="0" smtClean="0"/>
              <a:t> </a:t>
            </a:r>
            <a:r>
              <a:rPr lang="de-DE" sz="2000" dirty="0" err="1" smtClean="0"/>
              <a:t>subtree</a:t>
            </a:r>
            <a:endParaRPr lang="de-DE" sz="2000" dirty="0" smtClean="0"/>
          </a:p>
          <a:p>
            <a:r>
              <a:rPr lang="de-DE" sz="2000" dirty="0"/>
              <a:t>Select </a:t>
            </a:r>
            <a:r>
              <a:rPr lang="de-DE" sz="2000" dirty="0" smtClean="0">
                <a:solidFill>
                  <a:srgbClr val="7030A0"/>
                </a:solidFill>
              </a:rPr>
              <a:t>C1 </a:t>
            </a:r>
            <a:r>
              <a:rPr lang="de-DE" sz="2000" dirty="0" smtClean="0"/>
              <a:t>&amp; </a:t>
            </a:r>
            <a:r>
              <a:rPr lang="de-DE" sz="2000" dirty="0" err="1" smtClean="0"/>
              <a:t>aggregate</a:t>
            </a:r>
            <a:r>
              <a:rPr lang="de-DE" sz="2000" dirty="0" smtClean="0">
                <a:solidFill>
                  <a:srgbClr val="7030A0"/>
                </a:solidFill>
              </a:rPr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7030A0"/>
                </a:solidFill>
              </a:rPr>
              <a:t>C</a:t>
            </a:r>
          </a:p>
          <a:p>
            <a:r>
              <a:rPr lang="de-DE" sz="2000" dirty="0" err="1" smtClean="0"/>
              <a:t>Resolve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DMultiAspect</a:t>
            </a:r>
            <a:r>
              <a:rPr lang="de-DE" sz="2000" dirty="0" smtClean="0"/>
              <a:t> 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 rot="19800000">
            <a:off x="3679807" y="3631780"/>
            <a:ext cx="1179385" cy="462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 smtClean="0"/>
              <a:t>Pruning</a:t>
            </a:r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154001" y="4077072"/>
            <a:ext cx="6275387" cy="2636838"/>
            <a:chOff x="82563" y="4071942"/>
            <a:chExt cx="6275387" cy="2636838"/>
          </a:xfrm>
        </p:grpSpPr>
        <p:graphicFrame>
          <p:nvGraphicFramePr>
            <p:cNvPr id="5017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5598821"/>
                </p:ext>
              </p:extLst>
            </p:nvPr>
          </p:nvGraphicFramePr>
          <p:xfrm>
            <a:off x="82563" y="4071942"/>
            <a:ext cx="6275387" cy="2636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204" name="Visio" r:id="rId3" imgW="6261354" imgH="2644364" progId="Visio.Drawing.11">
                    <p:embed/>
                  </p:oleObj>
                </mc:Choice>
                <mc:Fallback>
                  <p:oleObj name="Visio" r:id="rId3" imgW="6261354" imgH="2644364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63" y="4071942"/>
                          <a:ext cx="6275387" cy="2636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feld 9"/>
            <p:cNvSpPr txBox="1"/>
            <p:nvPr/>
          </p:nvSpPr>
          <p:spPr>
            <a:xfrm>
              <a:off x="385762" y="4378087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SES</a:t>
              </a:r>
              <a:endParaRPr lang="de-DE" b="1" dirty="0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4929190" y="1331648"/>
            <a:ext cx="3949700" cy="2533900"/>
            <a:chOff x="4857752" y="2046028"/>
            <a:chExt cx="3949700" cy="2533900"/>
          </a:xfrm>
        </p:grpSpPr>
        <p:graphicFrame>
          <p:nvGraphicFramePr>
            <p:cNvPr id="5017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0261686"/>
                </p:ext>
              </p:extLst>
            </p:nvPr>
          </p:nvGraphicFramePr>
          <p:xfrm>
            <a:off x="4857752" y="2071678"/>
            <a:ext cx="3949700" cy="2508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205" name="Visio" r:id="rId5" imgW="3928961" imgH="2517517" progId="Visio.Drawing.11">
                    <p:embed/>
                  </p:oleObj>
                </mc:Choice>
                <mc:Fallback>
                  <p:oleObj name="Visio" r:id="rId5" imgW="3928961" imgH="251751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752" y="2071678"/>
                          <a:ext cx="3949700" cy="2508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feld 7"/>
            <p:cNvSpPr txBox="1"/>
            <p:nvPr/>
          </p:nvSpPr>
          <p:spPr>
            <a:xfrm>
              <a:off x="5220642" y="2046028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PES</a:t>
              </a:r>
              <a:endParaRPr lang="de-DE" b="1" dirty="0"/>
            </a:p>
          </p:txBody>
        </p:sp>
      </p:grpSp>
      <p:sp>
        <p:nvSpPr>
          <p:cNvPr id="13" name="Rechteck 12"/>
          <p:cNvSpPr/>
          <p:nvPr/>
        </p:nvSpPr>
        <p:spPr>
          <a:xfrm>
            <a:off x="142844" y="5429264"/>
            <a:ext cx="1571636" cy="12858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" name="Gruppieren 26"/>
          <p:cNvGrpSpPr/>
          <p:nvPr/>
        </p:nvGrpSpPr>
        <p:grpSpPr>
          <a:xfrm>
            <a:off x="3286116" y="5572140"/>
            <a:ext cx="1143008" cy="1144596"/>
            <a:chOff x="3286116" y="5572140"/>
            <a:chExt cx="1143008" cy="1144596"/>
          </a:xfrm>
        </p:grpSpPr>
        <p:cxnSp>
          <p:nvCxnSpPr>
            <p:cNvPr id="16" name="Gewinkelte Verbindung 15"/>
            <p:cNvCxnSpPr/>
            <p:nvPr/>
          </p:nvCxnSpPr>
          <p:spPr>
            <a:xfrm rot="5400000" flipH="1" flipV="1">
              <a:off x="3286116" y="5572140"/>
              <a:ext cx="1143008" cy="1143008"/>
            </a:xfrm>
            <a:prstGeom prst="bentConnector3">
              <a:avLst>
                <a:gd name="adj1" fmla="val 10303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winkelte Verbindung 23"/>
            <p:cNvCxnSpPr/>
            <p:nvPr/>
          </p:nvCxnSpPr>
          <p:spPr>
            <a:xfrm rot="5400000">
              <a:off x="3643306" y="5929330"/>
              <a:ext cx="1143008" cy="42862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rot="10800000">
              <a:off x="3286116" y="6715148"/>
              <a:ext cx="71438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hteck 27"/>
          <p:cNvSpPr/>
          <p:nvPr/>
        </p:nvSpPr>
        <p:spPr>
          <a:xfrm>
            <a:off x="5072066" y="5643578"/>
            <a:ext cx="1428760" cy="10001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444208" y="6084585"/>
            <a:ext cx="1506727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Pruning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numRep</a:t>
            </a:r>
            <a:r>
              <a:rPr lang="de-DE" sz="1600" dirty="0" smtClean="0"/>
              <a:t>=2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6624935" y="3822139"/>
            <a:ext cx="2411561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MultiAspect↔Aspect</a:t>
            </a:r>
            <a:endParaRPr lang="de-DE" sz="1600" dirty="0" smtClean="0"/>
          </a:p>
          <a:p>
            <a:r>
              <a:rPr lang="de-DE" sz="1600" dirty="0" err="1"/>
              <a:t>r</a:t>
            </a:r>
            <a:r>
              <a:rPr lang="de-DE" sz="1600" dirty="0" err="1" smtClean="0"/>
              <a:t>enaming</a:t>
            </a:r>
            <a:r>
              <a:rPr lang="de-DE" sz="1600" dirty="0" smtClean="0"/>
              <a:t> D</a:t>
            </a:r>
            <a:r>
              <a:rPr lang="de-DE" sz="1600" dirty="0" smtClean="0">
                <a:solidFill>
                  <a:srgbClr val="0070C0"/>
                </a:solidFill>
              </a:rPr>
              <a:t>→{</a:t>
            </a:r>
            <a:r>
              <a:rPr lang="de-DE" sz="1600" dirty="0" smtClean="0"/>
              <a:t>D1,D2</a:t>
            </a:r>
            <a:r>
              <a:rPr lang="de-DE" sz="1600" dirty="0" smtClean="0">
                <a:solidFill>
                  <a:srgbClr val="0070C0"/>
                </a:solidFill>
              </a:rPr>
              <a:t>}</a:t>
            </a:r>
            <a:r>
              <a:rPr lang="de-DE" sz="1600" dirty="0" smtClean="0"/>
              <a:t>,</a:t>
            </a:r>
            <a:br>
              <a:rPr lang="de-DE" sz="1600" dirty="0" smtClean="0"/>
            </a:br>
            <a:r>
              <a:rPr lang="de-DE" sz="1600" dirty="0"/>
              <a:t>(</a:t>
            </a:r>
            <a:r>
              <a:rPr lang="de-DE" sz="1600" dirty="0" smtClean="0"/>
              <a:t>valid </a:t>
            </a:r>
            <a:r>
              <a:rPr lang="de-DE" sz="1600" dirty="0" err="1" smtClean="0"/>
              <a:t>brothers</a:t>
            </a:r>
            <a:r>
              <a:rPr lang="de-DE" sz="1600" dirty="0" smtClean="0"/>
              <a:t> </a:t>
            </a:r>
            <a:r>
              <a:rPr lang="de-DE" sz="1600" dirty="0" err="1" smtClean="0"/>
              <a:t>axiom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cxnSp>
        <p:nvCxnSpPr>
          <p:cNvPr id="20" name="Gerader Verbinder 19"/>
          <p:cNvCxnSpPr/>
          <p:nvPr/>
        </p:nvCxnSpPr>
        <p:spPr>
          <a:xfrm>
            <a:off x="2627784" y="6669360"/>
            <a:ext cx="0" cy="1176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2627784" y="6787048"/>
            <a:ext cx="223224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4850912" y="6669360"/>
            <a:ext cx="0" cy="1176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3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8" grpId="0" animBg="1"/>
      <p:bldP spid="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Introduction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b="1" dirty="0" smtClean="0"/>
              <a:t>Motivation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sz="2000" dirty="0" smtClean="0"/>
          </a:p>
          <a:p>
            <a:r>
              <a:rPr lang="de-DE" b="1" dirty="0" smtClean="0"/>
              <a:t>Multi-variant </a:t>
            </a:r>
            <a:r>
              <a:rPr lang="de-DE" b="1" dirty="0" err="1" smtClean="0"/>
              <a:t>systems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err="1" smtClean="0"/>
              <a:t>systems</a:t>
            </a:r>
            <a:r>
              <a:rPr lang="en-US" sz="2000" dirty="0"/>
              <a:t> with a </a:t>
            </a:r>
            <a:r>
              <a:rPr lang="en-US" sz="2000" u="sng" dirty="0">
                <a:solidFill>
                  <a:srgbClr val="0000FF"/>
                </a:solidFill>
              </a:rPr>
              <a:t>high degree of variability</a:t>
            </a:r>
            <a:r>
              <a:rPr lang="en-US" sz="2000" dirty="0"/>
              <a:t>, which can </a:t>
            </a:r>
            <a:r>
              <a:rPr lang="en-US" sz="2000" dirty="0" smtClean="0"/>
              <a:t>be </a:t>
            </a:r>
            <a:br>
              <a:rPr lang="en-US" sz="2000" dirty="0" smtClean="0"/>
            </a:br>
            <a:r>
              <a:rPr lang="en-US" sz="2000" u="sng" dirty="0" smtClean="0"/>
              <a:t>configured </a:t>
            </a:r>
            <a:r>
              <a:rPr lang="en-US" sz="2000" u="sng" dirty="0"/>
              <a:t>or extended</a:t>
            </a:r>
            <a:r>
              <a:rPr lang="en-US" sz="2000" dirty="0"/>
              <a:t> for employment in particular </a:t>
            </a:r>
            <a:r>
              <a:rPr lang="en-US" sz="2000" dirty="0" smtClean="0"/>
              <a:t>context, or with an </a:t>
            </a:r>
            <a:r>
              <a:rPr lang="en-US" sz="2000" u="sng" dirty="0" smtClean="0">
                <a:solidFill>
                  <a:srgbClr val="0000FF"/>
                </a:solidFill>
              </a:rPr>
              <a:t>inherent </a:t>
            </a:r>
            <a:r>
              <a:rPr lang="en-US" sz="2000" u="sng" dirty="0">
                <a:solidFill>
                  <a:srgbClr val="0000FF"/>
                </a:solidFill>
              </a:rPr>
              <a:t>dynamic </a:t>
            </a:r>
            <a:r>
              <a:rPr lang="en-US" sz="2000" u="sng" dirty="0" smtClean="0">
                <a:solidFill>
                  <a:srgbClr val="0000FF"/>
                </a:solidFill>
              </a:rPr>
              <a:t>structure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0" lvl="1" indent="0">
              <a:spcBef>
                <a:spcPts val="600"/>
              </a:spcBef>
              <a:buSzPct val="70000"/>
              <a:buNone/>
            </a:pPr>
            <a:endParaRPr lang="de-DE" dirty="0"/>
          </a:p>
          <a:p>
            <a:r>
              <a:rPr lang="de-DE" sz="2000" b="1" dirty="0" err="1" smtClean="0"/>
              <a:t>Typical</a:t>
            </a:r>
            <a:r>
              <a:rPr lang="de-DE" sz="2000" b="1" dirty="0" smtClean="0"/>
              <a:t> Apps</a:t>
            </a:r>
          </a:p>
          <a:p>
            <a:pPr lvl="1"/>
            <a:r>
              <a:rPr lang="de-DE" sz="1800" dirty="0" smtClean="0"/>
              <a:t>(Software) </a:t>
            </a:r>
            <a:r>
              <a:rPr lang="de-DE" sz="1800" dirty="0" err="1" smtClean="0"/>
              <a:t>Product</a:t>
            </a:r>
            <a:r>
              <a:rPr lang="de-DE" sz="1800" dirty="0" smtClean="0"/>
              <a:t> Lines</a:t>
            </a:r>
          </a:p>
          <a:p>
            <a:pPr lvl="1"/>
            <a:r>
              <a:rPr lang="de-DE" sz="1800" dirty="0" smtClean="0"/>
              <a:t>Study </a:t>
            </a:r>
            <a:r>
              <a:rPr lang="de-DE" sz="1800" dirty="0" err="1" smtClean="0"/>
              <a:t>of</a:t>
            </a:r>
            <a:r>
              <a:rPr lang="de-DE" sz="1800" dirty="0" smtClean="0"/>
              <a:t> a </a:t>
            </a:r>
            <a:r>
              <a:rPr lang="de-DE" sz="1800" dirty="0"/>
              <a:t>F</a:t>
            </a:r>
            <a:r>
              <a:rPr lang="de-DE" sz="1800" dirty="0" smtClean="0"/>
              <a:t>amily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/>
              <a:t>S</a:t>
            </a:r>
            <a:r>
              <a:rPr lang="de-DE" sz="1800" dirty="0" smtClean="0"/>
              <a:t>ystems (</a:t>
            </a:r>
            <a:r>
              <a:rPr lang="de-DE" sz="1800" dirty="0" err="1" smtClean="0"/>
              <a:t>FoS</a:t>
            </a:r>
            <a:r>
              <a:rPr lang="de-DE" sz="1800" dirty="0" smtClean="0"/>
              <a:t>)</a:t>
            </a:r>
          </a:p>
          <a:p>
            <a:pPr lvl="1"/>
            <a:r>
              <a:rPr lang="de-DE" sz="1800" dirty="0" err="1" smtClean="0"/>
              <a:t>Deliberative</a:t>
            </a:r>
            <a:r>
              <a:rPr lang="de-DE" sz="1800" dirty="0" smtClean="0"/>
              <a:t> &amp; </a:t>
            </a:r>
            <a:r>
              <a:rPr lang="de-DE" sz="1800" dirty="0" err="1" smtClean="0"/>
              <a:t>reactive</a:t>
            </a:r>
            <a:r>
              <a:rPr lang="de-DE" sz="1800" dirty="0" smtClean="0"/>
              <a:t> </a:t>
            </a:r>
            <a:r>
              <a:rPr lang="de-DE" sz="1800" dirty="0" err="1" smtClean="0"/>
              <a:t>control</a:t>
            </a:r>
            <a:r>
              <a:rPr lang="de-DE" sz="1800" dirty="0" smtClean="0"/>
              <a:t> </a:t>
            </a:r>
            <a:r>
              <a:rPr lang="de-DE" sz="1800" dirty="0" err="1" smtClean="0"/>
              <a:t>problems</a:t>
            </a:r>
            <a:endParaRPr lang="de-DE" sz="1800" dirty="0"/>
          </a:p>
          <a:p>
            <a:pPr lvl="1"/>
            <a:r>
              <a:rPr lang="de-DE" sz="1800" dirty="0" err="1" smtClean="0"/>
              <a:t>Self-Organizing</a:t>
            </a:r>
            <a:r>
              <a:rPr lang="de-DE" sz="1800" dirty="0" smtClean="0"/>
              <a:t>/</a:t>
            </a:r>
            <a:r>
              <a:rPr lang="de-DE" sz="1800" dirty="0" err="1" smtClean="0"/>
              <a:t>Emergent</a:t>
            </a:r>
            <a:r>
              <a:rPr lang="de-DE" sz="1800" dirty="0" smtClean="0"/>
              <a:t> Systems</a:t>
            </a:r>
          </a:p>
          <a:p>
            <a:pPr lvl="1"/>
            <a:r>
              <a:rPr lang="de-DE" sz="1800" dirty="0" smtClean="0"/>
              <a:t>. . .</a:t>
            </a:r>
          </a:p>
          <a:p>
            <a:pPr lvl="1"/>
            <a:endParaRPr lang="de-DE" sz="1700" dirty="0" smtClean="0"/>
          </a:p>
          <a:p>
            <a:pPr lvl="1">
              <a:buNone/>
            </a:pPr>
            <a:endParaRPr lang="de-DE" sz="1700" dirty="0" smtClean="0"/>
          </a:p>
          <a:p>
            <a:pPr lvl="1"/>
            <a:endParaRPr lang="de-DE" sz="17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1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err="1" smtClean="0"/>
              <a:t>Methods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1800" b="1" dirty="0" err="1" smtClean="0">
                <a:solidFill>
                  <a:srgbClr val="FF0000"/>
                </a:solidFill>
              </a:rPr>
              <a:t>Pruning</a:t>
            </a:r>
            <a:r>
              <a:rPr lang="de-DE" sz="1800" dirty="0" smtClean="0"/>
              <a:t> SES → PES</a:t>
            </a:r>
            <a:endParaRPr lang="de-DE" sz="1600" dirty="0"/>
          </a:p>
          <a:p>
            <a:endParaRPr lang="de-DE" sz="18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sz="1800" b="1" dirty="0" err="1" smtClean="0">
                <a:solidFill>
                  <a:srgbClr val="FF0000"/>
                </a:solidFill>
              </a:rPr>
              <a:t>Flattening</a:t>
            </a:r>
            <a:r>
              <a:rPr lang="de-DE" sz="1800" dirty="0" smtClean="0"/>
              <a:t> PES</a:t>
            </a:r>
            <a:r>
              <a:rPr lang="de-DE" sz="1800" dirty="0"/>
              <a:t> </a:t>
            </a:r>
            <a:r>
              <a:rPr lang="de-DE" sz="1800" dirty="0" smtClean="0"/>
              <a:t>→ FPES</a:t>
            </a:r>
            <a:br>
              <a:rPr lang="de-DE" sz="1800" dirty="0" smtClean="0"/>
            </a:br>
            <a:r>
              <a:rPr lang="de-DE" sz="1800" dirty="0" err="1" smtClean="0"/>
              <a:t>resolve</a:t>
            </a:r>
            <a:r>
              <a:rPr lang="de-DE" sz="1800" dirty="0" smtClean="0"/>
              <a:t> </a:t>
            </a:r>
            <a:r>
              <a:rPr lang="de-DE" sz="1800" dirty="0" err="1" smtClean="0"/>
              <a:t>inner</a:t>
            </a:r>
            <a:r>
              <a:rPr lang="de-DE" sz="1800" dirty="0" smtClean="0"/>
              <a:t> </a:t>
            </a:r>
            <a:r>
              <a:rPr lang="de-DE" sz="1800" dirty="0" err="1" smtClean="0"/>
              <a:t>entity</a:t>
            </a:r>
            <a:r>
              <a:rPr lang="de-DE" sz="1800" dirty="0" smtClean="0"/>
              <a:t> </a:t>
            </a:r>
            <a:r>
              <a:rPr lang="de-DE" sz="1800" dirty="0" err="1" smtClean="0"/>
              <a:t>nodes</a:t>
            </a:r>
            <a:endParaRPr lang="de-DE" sz="1800" dirty="0" smtClean="0"/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611574"/>
              </p:ext>
            </p:extLst>
          </p:nvPr>
        </p:nvGraphicFramePr>
        <p:xfrm>
          <a:off x="4294708" y="4881190"/>
          <a:ext cx="394970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2" name="Visio" r:id="rId4" imgW="3929253" imgH="2517481" progId="Visio.Drawing.11">
                  <p:embed/>
                </p:oleObj>
              </mc:Choice>
              <mc:Fallback>
                <p:oleObj name="Visio" r:id="rId4" imgW="3929253" imgH="25174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708" y="4881190"/>
                        <a:ext cx="3949700" cy="2508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40</a:t>
            </a:fld>
            <a:endParaRPr lang="de-DE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472512"/>
              </p:ext>
            </p:extLst>
          </p:nvPr>
        </p:nvGraphicFramePr>
        <p:xfrm>
          <a:off x="4139952" y="1628800"/>
          <a:ext cx="394970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3" name="Visio" r:id="rId6" imgW="3929253" imgH="2517481" progId="Visio.Drawing.11">
                  <p:embed/>
                </p:oleObj>
              </mc:Choice>
              <mc:Fallback>
                <p:oleObj name="Visio" r:id="rId6" imgW="3929253" imgH="25174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628800"/>
                        <a:ext cx="3949700" cy="250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llipse 3"/>
          <p:cNvSpPr/>
          <p:nvPr/>
        </p:nvSpPr>
        <p:spPr>
          <a:xfrm>
            <a:off x="4139952" y="2430780"/>
            <a:ext cx="1440160" cy="998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6732240" y="2348880"/>
            <a:ext cx="1584176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4388047" y="170080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PES</a:t>
            </a:r>
            <a:endParaRPr lang="en-US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388047" y="5013176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FPES</a:t>
            </a:r>
            <a:endParaRPr lang="en-US" b="1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6804248" y="5301208"/>
            <a:ext cx="50405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</a:t>
            </a:r>
            <a:r>
              <a:rPr lang="de-DE" dirty="0" smtClean="0"/>
              <a:t>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Introduction</a:t>
            </a:r>
            <a:endParaRPr lang="de-DE" dirty="0" smtClean="0"/>
          </a:p>
          <a:p>
            <a:r>
              <a:rPr lang="de-DE" dirty="0" smtClean="0"/>
              <a:t>M&amp;S </a:t>
            </a:r>
            <a:r>
              <a:rPr lang="de-DE" dirty="0" err="1" smtClean="0"/>
              <a:t>Using</a:t>
            </a:r>
            <a:r>
              <a:rPr lang="de-DE" dirty="0" smtClean="0"/>
              <a:t> SES/MB Approach</a:t>
            </a:r>
          </a:p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CEA</a:t>
            </a:r>
            <a:r>
              <a:rPr lang="tr-TR" dirty="0" smtClean="0">
                <a:solidFill>
                  <a:srgbClr val="FF0000"/>
                </a:solidFill>
              </a:rPr>
              <a:t>’</a:t>
            </a:r>
            <a:r>
              <a:rPr lang="de-DE" dirty="0" smtClean="0">
                <a:solidFill>
                  <a:srgbClr val="FF0000"/>
                </a:solidFill>
              </a:rPr>
              <a:t>s Extended </a:t>
            </a:r>
            <a:r>
              <a:rPr lang="de-DE" dirty="0">
                <a:solidFill>
                  <a:srgbClr val="FF0000"/>
                </a:solidFill>
              </a:rPr>
              <a:t>SES/MB </a:t>
            </a:r>
            <a:r>
              <a:rPr lang="de-DE" dirty="0" smtClean="0">
                <a:solidFill>
                  <a:srgbClr val="FF0000"/>
                </a:solidFill>
              </a:rPr>
              <a:t>Infrastructure</a:t>
            </a:r>
          </a:p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Software Tools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u="sng" dirty="0" smtClean="0"/>
              <a:t>Live Demo</a:t>
            </a:r>
            <a:r>
              <a:rPr lang="de-DE" dirty="0" smtClean="0"/>
              <a:t>)</a:t>
            </a:r>
          </a:p>
          <a:p>
            <a:r>
              <a:rPr lang="de-DE" dirty="0" smtClean="0"/>
              <a:t>Summary (&amp; </a:t>
            </a:r>
            <a:r>
              <a:rPr lang="de-DE" dirty="0" err="1" smtClean="0"/>
              <a:t>Applications</a:t>
            </a:r>
            <a:r>
              <a:rPr lang="de-DE" dirty="0" smtClean="0"/>
              <a:t>)</a:t>
            </a:r>
          </a:p>
          <a:p>
            <a:r>
              <a:rPr lang="de-DE" dirty="0" smtClean="0"/>
              <a:t>References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 smtClean="0"/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1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7668"/>
            <a:ext cx="8003232" cy="1257300"/>
          </a:xfrm>
        </p:spPr>
        <p:txBody>
          <a:bodyPr>
            <a:normAutofit/>
          </a:bodyPr>
          <a:lstStyle/>
          <a:p>
            <a:r>
              <a:rPr lang="de-DE" dirty="0" smtClean="0"/>
              <a:t>CEA</a:t>
            </a:r>
            <a:r>
              <a:rPr lang="tr-TR" dirty="0"/>
              <a:t>’</a:t>
            </a:r>
            <a:r>
              <a:rPr lang="de-DE" dirty="0" smtClean="0"/>
              <a:t>s Extended SES/MB Infrastructure</a:t>
            </a:r>
            <a:br>
              <a:rPr lang="de-DE" dirty="0" smtClean="0"/>
            </a:br>
            <a:r>
              <a:rPr lang="de-DE" sz="2400" b="1" dirty="0" err="1" smtClean="0"/>
              <a:t>Objectives</a:t>
            </a:r>
            <a:r>
              <a:rPr lang="de-DE" sz="2400" b="1" dirty="0" smtClean="0"/>
              <a:t> &amp; </a:t>
            </a:r>
            <a:r>
              <a:rPr lang="de-DE" sz="2400" b="1" dirty="0" err="1" smtClean="0"/>
              <a:t>Extensions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795608"/>
            <a:ext cx="8219256" cy="4873752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 err="1" smtClean="0"/>
              <a:t>Objectives</a:t>
            </a:r>
            <a:endParaRPr lang="de-DE" b="1" dirty="0" smtClean="0"/>
          </a:p>
          <a:p>
            <a:pPr lvl="1"/>
            <a:r>
              <a:rPr lang="de-DE" dirty="0" smtClean="0"/>
              <a:t>Keep </a:t>
            </a:r>
            <a:r>
              <a:rPr lang="de-DE" dirty="0"/>
              <a:t>a </a:t>
            </a:r>
            <a:r>
              <a:rPr lang="de-DE" dirty="0" err="1"/>
              <a:t>lean</a:t>
            </a:r>
            <a:r>
              <a:rPr lang="de-DE" dirty="0"/>
              <a:t> SES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“</a:t>
            </a:r>
            <a:r>
              <a:rPr lang="de-DE" dirty="0" err="1"/>
              <a:t>big</a:t>
            </a:r>
            <a:r>
              <a:rPr lang="de-DE" dirty="0"/>
              <a:t>“ </a:t>
            </a:r>
            <a:r>
              <a:rPr lang="de-DE" dirty="0" err="1"/>
              <a:t>variability</a:t>
            </a:r>
            <a:r>
              <a:rPr lang="de-DE" dirty="0"/>
              <a:t> </a:t>
            </a:r>
            <a:r>
              <a:rPr lang="de-DE" dirty="0" err="1" smtClean="0"/>
              <a:t>problems</a:t>
            </a:r>
            <a:endParaRPr lang="de-DE" dirty="0" smtClean="0"/>
          </a:p>
          <a:p>
            <a:pPr lvl="1"/>
            <a:r>
              <a:rPr lang="de-DE" dirty="0" err="1" smtClean="0"/>
              <a:t>Pragmatic</a:t>
            </a:r>
            <a:r>
              <a:rPr lang="de-DE" dirty="0" smtClean="0"/>
              <a:t>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solving</a:t>
            </a:r>
            <a:r>
              <a:rPr lang="de-DE" dirty="0"/>
              <a:t> </a:t>
            </a:r>
            <a:r>
              <a:rPr lang="de-DE" dirty="0" err="1"/>
              <a:t>engineering</a:t>
            </a:r>
            <a:r>
              <a:rPr lang="de-DE" dirty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(“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“ </a:t>
            </a:r>
            <a:r>
              <a:rPr lang="de-DE" dirty="0" err="1" smtClean="0"/>
              <a:t>reactive</a:t>
            </a:r>
            <a:r>
              <a:rPr lang="de-DE" dirty="0" smtClean="0"/>
              <a:t> </a:t>
            </a:r>
            <a:r>
              <a:rPr lang="de-DE" dirty="0" err="1" smtClean="0"/>
              <a:t>framework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 smtClean="0"/>
          </a:p>
          <a:p>
            <a:r>
              <a:rPr lang="de-DE" b="1" dirty="0" err="1" smtClean="0"/>
              <a:t>Extensions</a:t>
            </a:r>
            <a:endParaRPr lang="de-DE" b="1" dirty="0" smtClean="0"/>
          </a:p>
          <a:p>
            <a:pPr lvl="1"/>
            <a:r>
              <a:rPr lang="de-DE" sz="1800" b="1" dirty="0" smtClean="0">
                <a:solidFill>
                  <a:srgbClr val="0000FF"/>
                </a:solidFill>
              </a:rPr>
              <a:t>Attribute </a:t>
            </a:r>
            <a:r>
              <a:rPr lang="de-DE" sz="1800" b="1" dirty="0" err="1">
                <a:solidFill>
                  <a:srgbClr val="0000FF"/>
                </a:solidFill>
              </a:rPr>
              <a:t>mb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flexible links </a:t>
            </a:r>
            <a:r>
              <a:rPr lang="de-DE" sz="1800" dirty="0" err="1" smtClean="0"/>
              <a:t>betw</a:t>
            </a:r>
            <a:r>
              <a:rPr lang="de-DE" sz="1800" dirty="0" smtClean="0"/>
              <a:t>. </a:t>
            </a:r>
            <a:r>
              <a:rPr lang="de-DE" sz="1800" dirty="0"/>
              <a:t>SES </a:t>
            </a:r>
            <a:r>
              <a:rPr lang="de-DE" sz="1800" dirty="0" err="1"/>
              <a:t>nodes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basic</a:t>
            </a:r>
            <a:r>
              <a:rPr lang="de-DE" sz="1800" dirty="0"/>
              <a:t> </a:t>
            </a:r>
            <a:r>
              <a:rPr lang="de-DE" sz="1800" dirty="0" err="1"/>
              <a:t>models</a:t>
            </a:r>
            <a:r>
              <a:rPr lang="de-DE" sz="1800" dirty="0"/>
              <a:t> in </a:t>
            </a:r>
            <a:r>
              <a:rPr lang="de-DE" sz="1800" dirty="0" smtClean="0"/>
              <a:t>MB</a:t>
            </a:r>
          </a:p>
          <a:p>
            <a:pPr lvl="1"/>
            <a:r>
              <a:rPr lang="de-DE" sz="1800" b="1" dirty="0">
                <a:solidFill>
                  <a:srgbClr val="0000FF"/>
                </a:solidFill>
              </a:rPr>
              <a:t>SES </a:t>
            </a:r>
            <a:r>
              <a:rPr lang="de-DE" sz="1800" b="1" dirty="0" err="1">
                <a:solidFill>
                  <a:srgbClr val="0000FF"/>
                </a:solidFill>
              </a:rPr>
              <a:t>functions</a:t>
            </a:r>
            <a:r>
              <a:rPr lang="de-DE" sz="1800" dirty="0"/>
              <a:t>  (</a:t>
            </a:r>
            <a:r>
              <a:rPr lang="de-DE" sz="1800" dirty="0" err="1"/>
              <a:t>SESfcn</a:t>
            </a:r>
            <a:r>
              <a:rPr lang="de-DE" sz="1800" dirty="0" smtClean="0"/>
              <a:t>)</a:t>
            </a:r>
          </a:p>
          <a:p>
            <a:pPr lvl="1"/>
            <a:r>
              <a:rPr lang="de-DE" sz="1800" dirty="0" smtClean="0"/>
              <a:t>Global </a:t>
            </a:r>
            <a:r>
              <a:rPr lang="de-DE" sz="1800" b="1" dirty="0">
                <a:solidFill>
                  <a:srgbClr val="0000FF"/>
                </a:solidFill>
              </a:rPr>
              <a:t>SES Variables</a:t>
            </a:r>
            <a:r>
              <a:rPr lang="de-DE" sz="1800" dirty="0"/>
              <a:t> (</a:t>
            </a:r>
            <a:r>
              <a:rPr lang="de-DE" sz="1800" dirty="0" err="1"/>
              <a:t>SESvars</a:t>
            </a:r>
            <a:r>
              <a:rPr lang="de-DE" sz="1800" dirty="0"/>
              <a:t>)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b="1" dirty="0" err="1"/>
              <a:t>input</a:t>
            </a:r>
            <a:r>
              <a:rPr lang="de-DE" sz="1800" b="1" dirty="0"/>
              <a:t> </a:t>
            </a:r>
            <a:r>
              <a:rPr lang="de-DE" sz="1800" b="1" dirty="0" err="1" smtClean="0"/>
              <a:t>interface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SES/MB</a:t>
            </a:r>
            <a:endParaRPr lang="de-DE" sz="1800" dirty="0" smtClean="0">
              <a:solidFill>
                <a:srgbClr val="0000FF"/>
              </a:solidFill>
            </a:endParaRPr>
          </a:p>
          <a:p>
            <a:pPr lvl="1"/>
            <a:r>
              <a:rPr lang="de-DE" sz="1800" b="1" dirty="0" err="1" smtClean="0">
                <a:solidFill>
                  <a:srgbClr val="0000FF"/>
                </a:solidFill>
              </a:rPr>
              <a:t>Semantic</a:t>
            </a:r>
            <a:r>
              <a:rPr lang="de-DE" sz="1800" b="1" dirty="0" smtClean="0">
                <a:solidFill>
                  <a:srgbClr val="0000FF"/>
                </a:solidFill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</a:rPr>
              <a:t>Conditions</a:t>
            </a:r>
            <a:r>
              <a:rPr lang="de-DE" sz="1800" dirty="0" smtClean="0"/>
              <a:t> </a:t>
            </a:r>
            <a:r>
              <a:rPr lang="de-DE" sz="1800" dirty="0"/>
              <a:t>on </a:t>
            </a:r>
            <a:r>
              <a:rPr lang="de-DE" sz="1800" dirty="0" err="1" smtClean="0"/>
              <a:t>SESvars</a:t>
            </a:r>
            <a:endParaRPr lang="de-DE" sz="1800" dirty="0"/>
          </a:p>
          <a:p>
            <a:pPr lvl="1"/>
            <a:r>
              <a:rPr lang="de-DE" sz="1800" dirty="0" err="1"/>
              <a:t>I</a:t>
            </a:r>
            <a:r>
              <a:rPr lang="de-DE" sz="1800" dirty="0" err="1" smtClean="0"/>
              <a:t>mplicit</a:t>
            </a:r>
            <a:r>
              <a:rPr lang="de-DE" sz="1800" dirty="0" smtClean="0"/>
              <a:t> </a:t>
            </a:r>
            <a:r>
              <a:rPr lang="de-DE" sz="1800" dirty="0" err="1" smtClean="0"/>
              <a:t>vars</a:t>
            </a:r>
            <a:r>
              <a:rPr lang="de-DE" sz="1800" dirty="0" smtClean="0"/>
              <a:t> </a:t>
            </a:r>
            <a:r>
              <a:rPr lang="de-DE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Parent,</a:t>
            </a:r>
            <a:r>
              <a:rPr lang="de-DE" sz="1800" b="1" dirty="0">
                <a:solidFill>
                  <a:srgbClr val="0000FF"/>
                </a:solidFill>
                <a:cs typeface="Courier New" panose="02070309020205020404" pitchFamily="49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Children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 smtClean="0"/>
              <a:t>each</a:t>
            </a:r>
            <a:r>
              <a:rPr lang="de-DE" sz="1800" dirty="0" smtClean="0"/>
              <a:t> </a:t>
            </a:r>
            <a:r>
              <a:rPr lang="de-DE" sz="1800" dirty="0" err="1" smtClean="0"/>
              <a:t>node</a:t>
            </a:r>
            <a:endParaRPr lang="de-DE" sz="1800" dirty="0" smtClean="0"/>
          </a:p>
          <a:p>
            <a:pPr lvl="1"/>
            <a:r>
              <a:rPr lang="de-DE" sz="1800" dirty="0" smtClean="0">
                <a:solidFill>
                  <a:srgbClr val="0000FF"/>
                </a:solidFill>
              </a:rPr>
              <a:t>Experiment Control</a:t>
            </a:r>
            <a:r>
              <a:rPr lang="de-DE" sz="1800" dirty="0" smtClean="0"/>
              <a:t> Unit (EC) &amp; </a:t>
            </a:r>
            <a:r>
              <a:rPr lang="de-DE" sz="1800" dirty="0" err="1" smtClean="0">
                <a:solidFill>
                  <a:srgbClr val="0000FF"/>
                </a:solidFill>
              </a:rPr>
              <a:t>Execution</a:t>
            </a:r>
            <a:r>
              <a:rPr lang="de-DE" sz="1800" dirty="0" smtClean="0">
                <a:solidFill>
                  <a:srgbClr val="0000FF"/>
                </a:solidFill>
              </a:rPr>
              <a:t> Unit</a:t>
            </a:r>
            <a:r>
              <a:rPr lang="de-DE" sz="1800" dirty="0" smtClean="0"/>
              <a:t> (EU)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SESfcn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extend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SES </a:t>
            </a:r>
            <a:r>
              <a:rPr lang="de-DE" dirty="0" err="1" smtClean="0">
                <a:solidFill>
                  <a:srgbClr val="FF0000"/>
                </a:solidFill>
              </a:rPr>
              <a:t>by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procedural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knowledge</a:t>
            </a:r>
            <a:endParaRPr lang="de-DE" sz="1800" b="1" dirty="0" smtClean="0">
              <a:solidFill>
                <a:srgbClr val="FF0000"/>
              </a:solidFill>
            </a:endParaRPr>
          </a:p>
          <a:p>
            <a:pPr lvl="1"/>
            <a:endParaRPr lang="de-DE" sz="1700" dirty="0" smtClean="0"/>
          </a:p>
          <a:p>
            <a:pPr lvl="1">
              <a:buNone/>
            </a:pPr>
            <a:endParaRPr lang="de-DE" sz="1700" dirty="0" smtClean="0"/>
          </a:p>
          <a:p>
            <a:pPr lvl="1"/>
            <a:endParaRPr lang="de-DE" sz="17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8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300" dirty="0" smtClean="0"/>
              <a:t>…Extended SES/MB </a:t>
            </a:r>
            <a:r>
              <a:rPr lang="de-DE" sz="3600" dirty="0"/>
              <a:t>Infrastructure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b="1" dirty="0" err="1" smtClean="0"/>
              <a:t>Specific</a:t>
            </a:r>
            <a:r>
              <a:rPr lang="de-DE" sz="2400" b="1" dirty="0" smtClean="0"/>
              <a:t> Attribute </a:t>
            </a:r>
            <a:r>
              <a:rPr lang="de-DE" sz="2400" b="1" dirty="0" err="1" smtClean="0">
                <a:cs typeface="Courier New" panose="02070309020205020404" pitchFamily="49" charset="0"/>
              </a:rPr>
              <a:t>mb</a:t>
            </a:r>
            <a:endParaRPr lang="de-DE" sz="2400" b="1" dirty="0">
              <a:cs typeface="Courier New" panose="02070309020205020404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1800" b="1" dirty="0" err="1" smtClean="0">
                <a:solidFill>
                  <a:srgbClr val="FF0000"/>
                </a:solidFill>
              </a:rPr>
              <a:t>mb</a:t>
            </a:r>
            <a:r>
              <a:rPr lang="de-DE" sz="1800" dirty="0" smtClean="0"/>
              <a:t> links </a:t>
            </a:r>
            <a:r>
              <a:rPr lang="de-DE" sz="1800" dirty="0" err="1" smtClean="0"/>
              <a:t>leaf</a:t>
            </a:r>
            <a:r>
              <a:rPr lang="de-DE" sz="1800" dirty="0" smtClean="0"/>
              <a:t> </a:t>
            </a:r>
            <a:r>
              <a:rPr lang="de-DE" sz="1800" dirty="0" err="1" smtClean="0"/>
              <a:t>nodes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basic</a:t>
            </a:r>
            <a:r>
              <a:rPr lang="de-DE" sz="1800" dirty="0" smtClean="0"/>
              <a:t> </a:t>
            </a:r>
            <a:r>
              <a:rPr lang="de-DE" sz="1800" dirty="0" err="1" smtClean="0"/>
              <a:t>models</a:t>
            </a:r>
            <a:endParaRPr lang="de-DE" sz="1500" dirty="0" smtClean="0"/>
          </a:p>
          <a:p>
            <a:endParaRPr lang="de-DE" sz="1800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1714480" y="6170434"/>
            <a:ext cx="521497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b</a:t>
            </a:r>
            <a:r>
              <a:rPr lang="de-DE" sz="2000" dirty="0" err="1" smtClean="0"/>
              <a:t>uild</a:t>
            </a:r>
            <a:r>
              <a:rPr lang="de-DE" sz="2000" dirty="0" smtClean="0"/>
              <a:t> (</a:t>
            </a:r>
            <a:r>
              <a:rPr lang="de-DE" sz="2000" dirty="0" err="1" smtClean="0"/>
              <a:t>model</a:t>
            </a:r>
            <a:r>
              <a:rPr lang="de-DE" sz="2000" dirty="0" smtClean="0"/>
              <a:t> </a:t>
            </a:r>
            <a:r>
              <a:rPr lang="de-DE" sz="2000" dirty="0" err="1" smtClean="0"/>
              <a:t>generation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23" name="Pfeil nach unten 22"/>
          <p:cNvSpPr/>
          <p:nvPr/>
        </p:nvSpPr>
        <p:spPr>
          <a:xfrm>
            <a:off x="1691680" y="5676128"/>
            <a:ext cx="571504" cy="48917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unten 23"/>
          <p:cNvSpPr/>
          <p:nvPr/>
        </p:nvSpPr>
        <p:spPr>
          <a:xfrm>
            <a:off x="6376760" y="5676128"/>
            <a:ext cx="571504" cy="48917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/>
          </p:nvPr>
        </p:nvGraphicFramePr>
        <p:xfrm>
          <a:off x="-641796" y="571100"/>
          <a:ext cx="6600825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4" name="Visio" r:id="rId3" imgW="7385164" imgH="5753370" progId="Visio.Drawing.11">
                  <p:embed/>
                </p:oleObj>
              </mc:Choice>
              <mc:Fallback>
                <p:oleObj name="Visio" r:id="rId3" imgW="7385164" imgH="57533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41796" y="571100"/>
                        <a:ext cx="6600825" cy="5295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uppieren 36"/>
          <p:cNvGrpSpPr/>
          <p:nvPr/>
        </p:nvGrpSpPr>
        <p:grpSpPr>
          <a:xfrm>
            <a:off x="4860032" y="4365104"/>
            <a:ext cx="3152505" cy="1219142"/>
            <a:chOff x="2643174" y="3360716"/>
            <a:chExt cx="3786214" cy="1639920"/>
          </a:xfrm>
        </p:grpSpPr>
        <p:grpSp>
          <p:nvGrpSpPr>
            <p:cNvPr id="38" name="Gruppieren 37"/>
            <p:cNvGrpSpPr/>
            <p:nvPr/>
          </p:nvGrpSpPr>
          <p:grpSpPr>
            <a:xfrm>
              <a:off x="2643174" y="3360716"/>
              <a:ext cx="3786214" cy="1639920"/>
              <a:chOff x="2643174" y="3360716"/>
              <a:chExt cx="3786214" cy="1639920"/>
            </a:xfrm>
          </p:grpSpPr>
          <p:sp>
            <p:nvSpPr>
              <p:cNvPr id="41" name="Rechteck 40"/>
              <p:cNvSpPr/>
              <p:nvPr/>
            </p:nvSpPr>
            <p:spPr>
              <a:xfrm>
                <a:off x="2643174" y="3360716"/>
                <a:ext cx="3786214" cy="1639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2" name="Gruppieren 41"/>
              <p:cNvGrpSpPr/>
              <p:nvPr/>
            </p:nvGrpSpPr>
            <p:grpSpPr>
              <a:xfrm>
                <a:off x="2867012" y="3837503"/>
                <a:ext cx="3433180" cy="993829"/>
                <a:chOff x="1652566" y="3342199"/>
                <a:chExt cx="3433180" cy="993829"/>
              </a:xfrm>
            </p:grpSpPr>
            <p:sp>
              <p:nvSpPr>
                <p:cNvPr id="44" name="Rechteck 43"/>
                <p:cNvSpPr/>
                <p:nvPr/>
              </p:nvSpPr>
              <p:spPr>
                <a:xfrm>
                  <a:off x="1652566" y="3342199"/>
                  <a:ext cx="419104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600" smtClean="0">
                      <a:solidFill>
                        <a:srgbClr val="FF0000"/>
                      </a:solidFill>
                    </a:rPr>
                    <a:t>E</a:t>
                  </a:r>
                  <a:endParaRPr lang="de-DE" sz="16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5" name="Rechteck 44"/>
                <p:cNvSpPr/>
                <p:nvPr/>
              </p:nvSpPr>
              <p:spPr>
                <a:xfrm>
                  <a:off x="2435210" y="3342199"/>
                  <a:ext cx="419104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600" smtClean="0">
                      <a:solidFill>
                        <a:schemeClr val="tx1"/>
                      </a:solidFill>
                    </a:rPr>
                    <a:t>F</a:t>
                  </a:r>
                  <a:endParaRPr lang="de-DE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Rechteck 45"/>
                <p:cNvSpPr/>
                <p:nvPr/>
              </p:nvSpPr>
              <p:spPr>
                <a:xfrm>
                  <a:off x="3217852" y="3362324"/>
                  <a:ext cx="419104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600" smtClean="0">
                      <a:solidFill>
                        <a:schemeClr val="tx1"/>
                      </a:solidFill>
                    </a:rPr>
                    <a:t>G</a:t>
                  </a:r>
                  <a:endParaRPr lang="de-DE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hteck 46"/>
                <p:cNvSpPr/>
                <p:nvPr/>
              </p:nvSpPr>
              <p:spPr>
                <a:xfrm>
                  <a:off x="3933618" y="3362324"/>
                  <a:ext cx="419104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600" smtClean="0">
                      <a:solidFill>
                        <a:schemeClr val="tx1"/>
                      </a:solidFill>
                    </a:rPr>
                    <a:t>H</a:t>
                  </a:r>
                  <a:endParaRPr lang="de-DE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echteck 47"/>
                <p:cNvSpPr/>
                <p:nvPr/>
              </p:nvSpPr>
              <p:spPr>
                <a:xfrm>
                  <a:off x="1765929" y="3916924"/>
                  <a:ext cx="871545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600" dirty="0" smtClean="0">
                      <a:solidFill>
                        <a:srgbClr val="FF0000"/>
                      </a:solidFill>
                    </a:rPr>
                    <a:t>C1</a:t>
                  </a:r>
                  <a:endParaRPr lang="de-DE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9" name="Rechteck 48"/>
                <p:cNvSpPr/>
                <p:nvPr/>
              </p:nvSpPr>
              <p:spPr>
                <a:xfrm>
                  <a:off x="4585680" y="3365744"/>
                  <a:ext cx="500066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600" b="1" smtClean="0">
                      <a:solidFill>
                        <a:srgbClr val="FF0000"/>
                      </a:solidFill>
                    </a:rPr>
                    <a:t>D</a:t>
                  </a:r>
                  <a:endParaRPr lang="de-DE" sz="1600" b="1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3" name="Textfeld 42"/>
              <p:cNvSpPr txBox="1"/>
              <p:nvPr/>
            </p:nvSpPr>
            <p:spPr>
              <a:xfrm>
                <a:off x="2689120" y="3360716"/>
                <a:ext cx="631863" cy="455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smtClean="0"/>
                  <a:t>MB</a:t>
                </a:r>
                <a:endParaRPr lang="de-DE" sz="1600"/>
              </a:p>
            </p:txBody>
          </p:sp>
        </p:grpSp>
        <p:sp>
          <p:nvSpPr>
            <p:cNvPr id="39" name="Rechteck 38"/>
            <p:cNvSpPr/>
            <p:nvPr/>
          </p:nvSpPr>
          <p:spPr>
            <a:xfrm>
              <a:off x="4132503" y="4408537"/>
              <a:ext cx="871545" cy="419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>
                  <a:solidFill>
                    <a:schemeClr val="tx1"/>
                  </a:solidFill>
                </a:rPr>
                <a:t>C2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5284631" y="4412729"/>
              <a:ext cx="871545" cy="419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>
                  <a:solidFill>
                    <a:srgbClr val="FF0000"/>
                  </a:solidFill>
                </a:rPr>
                <a:t>C3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8" name="Object 2"/>
          <p:cNvGraphicFramePr>
            <a:graphicFrameLocks noChangeAspect="1"/>
          </p:cNvGraphicFramePr>
          <p:nvPr>
            <p:extLst/>
          </p:nvPr>
        </p:nvGraphicFramePr>
        <p:xfrm>
          <a:off x="2833117" y="1052736"/>
          <a:ext cx="6275387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5" name="Visio" r:id="rId5" imgW="6261411" imgH="2644302" progId="Visio.Drawing.11">
                  <p:embed/>
                </p:oleObj>
              </mc:Choice>
              <mc:Fallback>
                <p:oleObj name="Visio" r:id="rId5" imgW="6261411" imgH="264430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117" y="1052736"/>
                        <a:ext cx="6275387" cy="263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Pfeil nach unten 31"/>
          <p:cNvSpPr/>
          <p:nvPr/>
        </p:nvSpPr>
        <p:spPr>
          <a:xfrm rot="1745915">
            <a:off x="3554557" y="3493171"/>
            <a:ext cx="506283" cy="145483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err="1"/>
              <a:t>p</a:t>
            </a:r>
            <a:r>
              <a:rPr lang="de-DE" sz="1200" b="1" dirty="0" err="1" smtClean="0"/>
              <a:t>runing</a:t>
            </a:r>
            <a:endParaRPr lang="de-DE" sz="1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419872" y="1043444"/>
            <a:ext cx="5180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mb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1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755576" y="1795608"/>
            <a:ext cx="4343314" cy="2224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…Extended SES/MB Infrastructure</a:t>
            </a:r>
            <a:br>
              <a:rPr lang="de-DE" dirty="0" smtClean="0"/>
            </a:br>
            <a:r>
              <a:rPr lang="de-DE" sz="2400" b="1" dirty="0" smtClean="0"/>
              <a:t>Classic SES/MB Framework [ZPK2000]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sz="2000" dirty="0" smtClean="0"/>
          </a:p>
          <a:p>
            <a:endParaRPr lang="de-DE" sz="1800" dirty="0"/>
          </a:p>
          <a:p>
            <a:pPr lvl="1"/>
            <a:endParaRPr lang="de-DE" sz="1700" dirty="0" smtClean="0"/>
          </a:p>
          <a:p>
            <a:pPr lvl="1">
              <a:buNone/>
            </a:pPr>
            <a:endParaRPr lang="de-DE" sz="1700" dirty="0" smtClean="0"/>
          </a:p>
          <a:p>
            <a:pPr lvl="1"/>
            <a:endParaRPr lang="de-DE" sz="17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9" name="Inhaltsplatzhalter 6"/>
          <p:cNvSpPr txBox="1">
            <a:spLocks/>
          </p:cNvSpPr>
          <p:nvPr/>
        </p:nvSpPr>
        <p:spPr>
          <a:xfrm>
            <a:off x="539552" y="1556792"/>
            <a:ext cx="7790584" cy="5004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b="1" dirty="0" err="1"/>
              <a:t>t</a:t>
            </a:r>
            <a:r>
              <a:rPr lang="de-DE" b="1" dirty="0" err="1" smtClean="0"/>
              <a:t>ransformation</a:t>
            </a:r>
            <a:r>
              <a:rPr lang="de-DE" b="1" dirty="0" smtClean="0"/>
              <a:t> </a:t>
            </a:r>
            <a:r>
              <a:rPr lang="de-DE" b="1" dirty="0" err="1" smtClean="0"/>
              <a:t>methods</a:t>
            </a:r>
            <a:r>
              <a:rPr lang="de-DE" b="1" dirty="0" smtClean="0"/>
              <a:t> </a:t>
            </a:r>
            <a:endParaRPr lang="en-US" b="1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pruning</a:t>
            </a:r>
            <a:r>
              <a:rPr lang="en-US" sz="2000" dirty="0" smtClean="0"/>
              <a:t> derives </a:t>
            </a:r>
            <a:r>
              <a:rPr lang="en-US" sz="2000" dirty="0"/>
              <a:t>PES (one system </a:t>
            </a:r>
            <a:r>
              <a:rPr lang="en-US" sz="2000" dirty="0" err="1" smtClean="0"/>
              <a:t>config</a:t>
            </a:r>
            <a:r>
              <a:rPr lang="en-US" sz="2000" dirty="0" smtClean="0"/>
              <a:t>.) from SES</a:t>
            </a:r>
          </a:p>
          <a:p>
            <a:r>
              <a:rPr lang="en-US" sz="2000" dirty="0">
                <a:solidFill>
                  <a:srgbClr val="0000FF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uild</a:t>
            </a:r>
            <a:r>
              <a:rPr lang="en-US" sz="2000" dirty="0"/>
              <a:t> generates simulation model (SM) from PES &amp; </a:t>
            </a:r>
            <a:r>
              <a:rPr lang="en-US" sz="2000" dirty="0" smtClean="0"/>
              <a:t>MB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de-DE" sz="1800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881713" y="1916832"/>
            <a:ext cx="7106262" cy="2324001"/>
            <a:chOff x="881713" y="1916832"/>
            <a:chExt cx="7106262" cy="232400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1713" y="1916832"/>
              <a:ext cx="7106262" cy="1967770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4067944" y="3311110"/>
              <a:ext cx="4812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SM</a:t>
              </a:r>
              <a:endParaRPr lang="en-US" sz="1400" b="1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169239" y="2765835"/>
              <a:ext cx="39466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000" b="1" dirty="0" smtClean="0"/>
                <a:t>SM</a:t>
              </a:r>
              <a:endParaRPr lang="en-US" sz="1000" b="1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098890" y="2944700"/>
              <a:ext cx="4812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SM</a:t>
              </a:r>
              <a:endParaRPr lang="en-US" sz="1400" b="1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907704" y="2905199"/>
              <a:ext cx="94288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b="1" dirty="0" err="1" smtClean="0">
                  <a:solidFill>
                    <a:srgbClr val="0000FF"/>
                  </a:solidFill>
                </a:rPr>
                <a:t>pruning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765107" y="3534427"/>
              <a:ext cx="9883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 smtClean="0">
                  <a:solidFill>
                    <a:srgbClr val="0000FF"/>
                  </a:solidFill>
                </a:rPr>
                <a:t>build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557651" y="3933056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err="1" smtClean="0"/>
                <a:t>results</a:t>
              </a:r>
              <a:endParaRPr lang="en-US" sz="1400" b="1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267920" y="2340624"/>
              <a:ext cx="18473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endParaRPr lang="en-US" sz="1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>
              <a:off x="6966735" y="3666797"/>
              <a:ext cx="0" cy="3534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hteck 5"/>
          <p:cNvSpPr/>
          <p:nvPr/>
        </p:nvSpPr>
        <p:spPr>
          <a:xfrm>
            <a:off x="5738495" y="2060848"/>
            <a:ext cx="2372057" cy="2179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5796136" y="2761183"/>
            <a:ext cx="1117614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/>
              <a:t>Simulator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785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…Extended SES/MB Infrastructure</a:t>
            </a:r>
            <a:br>
              <a:rPr lang="de-DE" dirty="0" smtClean="0"/>
            </a:br>
            <a:r>
              <a:rPr lang="de-DE" sz="2400" b="1" dirty="0" smtClean="0"/>
              <a:t>“</a:t>
            </a:r>
            <a:r>
              <a:rPr lang="de-DE" sz="2400" b="1" dirty="0" err="1" smtClean="0"/>
              <a:t>Closed</a:t>
            </a:r>
            <a:r>
              <a:rPr lang="de-DE" sz="2400" b="1" dirty="0" smtClean="0"/>
              <a:t> Loop“ </a:t>
            </a:r>
            <a:r>
              <a:rPr lang="de-DE" sz="2400" b="1" dirty="0" err="1" smtClean="0"/>
              <a:t>Reactive</a:t>
            </a:r>
            <a:r>
              <a:rPr lang="de-DE" sz="2400" b="1" dirty="0" smtClean="0"/>
              <a:t> Framework</a:t>
            </a:r>
            <a:r>
              <a:rPr lang="de-DE" sz="2400" dirty="0" smtClean="0"/>
              <a:t> [CEA2015]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sz="2000" dirty="0" smtClean="0"/>
          </a:p>
          <a:p>
            <a:endParaRPr lang="de-DE" sz="1800" dirty="0"/>
          </a:p>
          <a:p>
            <a:pPr lvl="1"/>
            <a:endParaRPr lang="de-DE" sz="1700" dirty="0" smtClean="0"/>
          </a:p>
          <a:p>
            <a:pPr lvl="1">
              <a:buNone/>
            </a:pPr>
            <a:endParaRPr lang="de-DE" sz="1700" dirty="0" smtClean="0"/>
          </a:p>
          <a:p>
            <a:pPr lvl="1"/>
            <a:endParaRPr lang="de-DE" sz="17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9" name="Inhaltsplatzhalter 6"/>
          <p:cNvSpPr txBox="1">
            <a:spLocks/>
          </p:cNvSpPr>
          <p:nvPr/>
        </p:nvSpPr>
        <p:spPr>
          <a:xfrm>
            <a:off x="539552" y="1556792"/>
            <a:ext cx="7790584" cy="515824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en-US" b="1" dirty="0" smtClean="0"/>
          </a:p>
          <a:p>
            <a:endParaRPr lang="de-DE" sz="2000" dirty="0" smtClean="0">
              <a:solidFill>
                <a:srgbClr val="0000FF"/>
              </a:solidFill>
            </a:endParaRPr>
          </a:p>
          <a:p>
            <a:endParaRPr lang="de-DE" sz="2000" dirty="0">
              <a:solidFill>
                <a:srgbClr val="0000FF"/>
              </a:solidFill>
            </a:endParaRPr>
          </a:p>
          <a:p>
            <a:endParaRPr lang="de-DE" sz="2000" dirty="0" smtClean="0">
              <a:solidFill>
                <a:srgbClr val="0000FF"/>
              </a:solidFill>
            </a:endParaRPr>
          </a:p>
          <a:p>
            <a:endParaRPr lang="de-DE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SES Variables (</a:t>
            </a:r>
            <a:r>
              <a:rPr lang="en-US" dirty="0" err="1">
                <a:solidFill>
                  <a:srgbClr val="FF0000"/>
                </a:solidFill>
              </a:rPr>
              <a:t>SESvars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as input arg. for SES/MB </a:t>
            </a:r>
            <a:r>
              <a:rPr lang="en-US" dirty="0" smtClean="0"/>
              <a:t>framework</a:t>
            </a:r>
          </a:p>
          <a:p>
            <a:r>
              <a:rPr lang="en-US" dirty="0"/>
              <a:t>o</a:t>
            </a:r>
            <a:r>
              <a:rPr lang="en-US" dirty="0" smtClean="0"/>
              <a:t>verall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Experiment Control (EC)</a:t>
            </a:r>
            <a:r>
              <a:rPr lang="en-US" dirty="0"/>
              <a:t> </a:t>
            </a:r>
            <a:r>
              <a:rPr lang="en-US" dirty="0" smtClean="0"/>
              <a:t>unit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Execution Unit (</a:t>
            </a:r>
            <a:r>
              <a:rPr lang="en-US" dirty="0" smtClean="0">
                <a:solidFill>
                  <a:srgbClr val="FF0000"/>
                </a:solidFill>
              </a:rPr>
              <a:t>EU)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for Simulation Models (SM)</a:t>
            </a:r>
            <a:endParaRPr lang="en-US" sz="2000" dirty="0" smtClean="0"/>
          </a:p>
        </p:txBody>
      </p:sp>
      <p:grpSp>
        <p:nvGrpSpPr>
          <p:cNvPr id="68" name="Gruppieren 67"/>
          <p:cNvGrpSpPr/>
          <p:nvPr/>
        </p:nvGrpSpPr>
        <p:grpSpPr>
          <a:xfrm>
            <a:off x="625490" y="1712504"/>
            <a:ext cx="7546910" cy="3637629"/>
            <a:chOff x="625490" y="1712504"/>
            <a:chExt cx="7546910" cy="3637629"/>
          </a:xfrm>
        </p:grpSpPr>
        <p:sp>
          <p:nvSpPr>
            <p:cNvPr id="17" name="Rechteck 16"/>
            <p:cNvSpPr/>
            <p:nvPr/>
          </p:nvSpPr>
          <p:spPr>
            <a:xfrm>
              <a:off x="625490" y="1712504"/>
              <a:ext cx="4329383" cy="22129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506" y="1825503"/>
              <a:ext cx="7022755" cy="352463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5004048" y="2974160"/>
              <a:ext cx="4812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SM</a:t>
              </a:r>
              <a:endParaRPr lang="en-US" sz="1400" b="1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972929" y="2954415"/>
              <a:ext cx="94288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b="1" dirty="0" err="1" smtClean="0">
                  <a:solidFill>
                    <a:srgbClr val="0000FF"/>
                  </a:solidFill>
                </a:rPr>
                <a:t>pruning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737436" y="3622232"/>
              <a:ext cx="9883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 smtClean="0">
                  <a:solidFill>
                    <a:srgbClr val="0000FF"/>
                  </a:solidFill>
                </a:rPr>
                <a:t>build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040273" y="3406208"/>
              <a:ext cx="4812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SM</a:t>
              </a:r>
              <a:endParaRPr lang="en-US" sz="1400" b="1" dirty="0"/>
            </a:p>
          </p:txBody>
        </p:sp>
        <p:cxnSp>
          <p:nvCxnSpPr>
            <p:cNvPr id="26" name="Gewinkelte Verbindung 25"/>
            <p:cNvCxnSpPr/>
            <p:nvPr/>
          </p:nvCxnSpPr>
          <p:spPr>
            <a:xfrm rot="10800000" flipV="1">
              <a:off x="5697150" y="3776120"/>
              <a:ext cx="1973760" cy="1092854"/>
            </a:xfrm>
            <a:prstGeom prst="bentConnector3">
              <a:avLst>
                <a:gd name="adj1" fmla="val -356"/>
              </a:avLst>
            </a:prstGeom>
            <a:ln w="31750">
              <a:solidFill>
                <a:srgbClr val="FF0000"/>
              </a:solidFill>
              <a:headEnd type="triangl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winkelte Verbindung 32"/>
            <p:cNvCxnSpPr/>
            <p:nvPr/>
          </p:nvCxnSpPr>
          <p:spPr>
            <a:xfrm rot="10800000">
              <a:off x="1002592" y="2949142"/>
              <a:ext cx="2038351" cy="1610614"/>
            </a:xfrm>
            <a:prstGeom prst="bentConnector3">
              <a:avLst>
                <a:gd name="adj1" fmla="val 110015"/>
              </a:avLst>
            </a:prstGeom>
            <a:ln w="31750">
              <a:solidFill>
                <a:srgbClr val="FF0000"/>
              </a:solidFill>
              <a:headEnd w="lg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/>
          </p:nvCxnSpPr>
          <p:spPr>
            <a:xfrm flipH="1">
              <a:off x="1583105" y="5070389"/>
              <a:ext cx="1444300" cy="243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hteck 3"/>
            <p:cNvSpPr/>
            <p:nvPr/>
          </p:nvSpPr>
          <p:spPr>
            <a:xfrm>
              <a:off x="3046468" y="4291707"/>
              <a:ext cx="2682730" cy="9649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271937" y="4293096"/>
              <a:ext cx="1374476" cy="232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27584" y="4057908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PES</a:t>
              </a:r>
              <a:r>
                <a:rPr lang="de-DE" sz="1400" b="1" dirty="0" smtClean="0">
                  <a:solidFill>
                    <a:srgbClr val="0000FF"/>
                  </a:solidFill>
                </a:rPr>
                <a:t>=</a:t>
              </a:r>
              <a:r>
                <a:rPr lang="de-DE" sz="1400" b="1" dirty="0" err="1" smtClean="0">
                  <a:solidFill>
                    <a:srgbClr val="0000FF"/>
                  </a:solidFill>
                </a:rPr>
                <a:t>pruning</a:t>
              </a:r>
              <a:r>
                <a:rPr lang="de-DE" sz="1400" b="1" dirty="0" smtClean="0">
                  <a:solidFill>
                    <a:srgbClr val="0000FF"/>
                  </a:solidFill>
                </a:rPr>
                <a:t>(</a:t>
              </a:r>
              <a:r>
                <a:rPr lang="de-DE" sz="1400" dirty="0" err="1" smtClean="0">
                  <a:solidFill>
                    <a:srgbClr val="FF0000"/>
                  </a:solidFill>
                </a:rPr>
                <a:t>SESvars</a:t>
              </a:r>
              <a:r>
                <a:rPr lang="de-DE" sz="1400" b="1" dirty="0" smtClean="0">
                  <a:solidFill>
                    <a:srgbClr val="0000FF"/>
                  </a:solidFill>
                </a:rPr>
                <a:t>)</a:t>
              </a:r>
              <a:r>
                <a:rPr lang="de-DE" sz="1400" dirty="0" smtClean="0">
                  <a:solidFill>
                    <a:srgbClr val="0000FF"/>
                  </a:solidFill>
                </a:rPr>
                <a:t>, </a:t>
              </a:r>
              <a:r>
                <a:rPr lang="de-DE" sz="1400" dirty="0" smtClean="0"/>
                <a:t>SM</a:t>
              </a:r>
              <a:r>
                <a:rPr lang="de-DE" sz="1400" b="1" dirty="0" smtClean="0">
                  <a:solidFill>
                    <a:srgbClr val="0000FF"/>
                  </a:solidFill>
                </a:rPr>
                <a:t>=</a:t>
              </a:r>
              <a:r>
                <a:rPr lang="de-DE" sz="1400" b="1" dirty="0" err="1" smtClean="0">
                  <a:solidFill>
                    <a:srgbClr val="0000FF"/>
                  </a:solidFill>
                </a:rPr>
                <a:t>build</a:t>
              </a:r>
              <a:r>
                <a:rPr lang="de-DE" sz="1400" b="1" dirty="0" smtClean="0">
                  <a:solidFill>
                    <a:srgbClr val="0000FF"/>
                  </a:solidFill>
                </a:rPr>
                <a:t>(</a:t>
              </a:r>
              <a:r>
                <a:rPr lang="de-DE" sz="1400" dirty="0" smtClean="0"/>
                <a:t>PES,MB</a:t>
              </a:r>
              <a:r>
                <a:rPr lang="de-DE" sz="1400" b="1" dirty="0" smtClean="0">
                  <a:solidFill>
                    <a:srgbClr val="0000FF"/>
                  </a:solidFill>
                </a:rPr>
                <a:t>)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898002" y="2708920"/>
              <a:ext cx="715619" cy="5532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6071283" y="2813110"/>
              <a:ext cx="1092842" cy="772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340405" y="2979467"/>
              <a:ext cx="607859" cy="5325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/>
                <a:t>SM</a:t>
              </a:r>
              <a:endParaRPr lang="en-US" sz="2000" b="1" dirty="0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5745614" y="3786392"/>
              <a:ext cx="1128681" cy="1035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763883" y="3933056"/>
              <a:ext cx="1854995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err="1" smtClean="0">
                  <a:solidFill>
                    <a:srgbClr val="0000FF"/>
                  </a:solidFill>
                </a:rPr>
                <a:t>transmit</a:t>
              </a:r>
              <a:r>
                <a:rPr lang="de-DE" sz="1400" b="1" dirty="0" smtClean="0">
                  <a:solidFill>
                    <a:srgbClr val="0000FF"/>
                  </a:solidFill>
                </a:rPr>
                <a:t>(</a:t>
              </a:r>
              <a:r>
                <a:rPr lang="de-DE" sz="1400" b="1" dirty="0" smtClean="0"/>
                <a:t>SM</a:t>
              </a:r>
              <a:r>
                <a:rPr lang="de-DE" sz="1400" b="1" dirty="0">
                  <a:solidFill>
                    <a:srgbClr val="0000FF"/>
                  </a:solidFill>
                </a:rPr>
                <a:t>),</a:t>
              </a:r>
            </a:p>
            <a:p>
              <a:pPr algn="ctr"/>
              <a:r>
                <a:rPr lang="de-DE" sz="1400" b="1" dirty="0" err="1" smtClean="0">
                  <a:solidFill>
                    <a:srgbClr val="0000FF"/>
                  </a:solidFill>
                </a:rPr>
                <a:t>config</a:t>
              </a:r>
              <a:r>
                <a:rPr lang="de-DE" sz="1400" b="1" dirty="0" smtClean="0">
                  <a:solidFill>
                    <a:srgbClr val="0000FF"/>
                  </a:solidFill>
                </a:rPr>
                <a:t>(</a:t>
              </a:r>
              <a:r>
                <a:rPr lang="de-DE" sz="1400" b="1" dirty="0" err="1" smtClean="0"/>
                <a:t>simulator</a:t>
              </a:r>
              <a:r>
                <a:rPr lang="de-DE" sz="1400" b="1" dirty="0" smtClean="0">
                  <a:solidFill>
                    <a:srgbClr val="0000FF"/>
                  </a:solidFill>
                </a:rPr>
                <a:t>),</a:t>
              </a:r>
              <a:br>
                <a:rPr lang="de-DE" sz="1400" b="1" dirty="0" smtClean="0">
                  <a:solidFill>
                    <a:srgbClr val="0000FF"/>
                  </a:solidFill>
                </a:rPr>
              </a:br>
              <a:r>
                <a:rPr lang="de-DE" sz="1400" b="1" dirty="0" err="1" smtClean="0">
                  <a:solidFill>
                    <a:srgbClr val="0000FF"/>
                  </a:solidFill>
                </a:rPr>
                <a:t>simulate</a:t>
              </a:r>
              <a:r>
                <a:rPr lang="de-DE" sz="1400" b="1" dirty="0" smtClean="0">
                  <a:solidFill>
                    <a:srgbClr val="0000FF"/>
                  </a:solidFill>
                </a:rPr>
                <a:t>()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53" name="Gerader Verbinder 52"/>
            <p:cNvCxnSpPr/>
            <p:nvPr/>
          </p:nvCxnSpPr>
          <p:spPr>
            <a:xfrm>
              <a:off x="7792261" y="3068960"/>
              <a:ext cx="38013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/>
            <p:cNvCxnSpPr/>
            <p:nvPr/>
          </p:nvCxnSpPr>
          <p:spPr>
            <a:xfrm>
              <a:off x="8172400" y="3068960"/>
              <a:ext cx="0" cy="208483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/>
            <p:nvPr/>
          </p:nvCxnSpPr>
          <p:spPr>
            <a:xfrm flipH="1">
              <a:off x="5745614" y="5153793"/>
              <a:ext cx="242678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/>
          </p:nvSpPr>
          <p:spPr>
            <a:xfrm>
              <a:off x="6172769" y="4806133"/>
              <a:ext cx="1580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err="1" smtClean="0"/>
                <a:t>results</a:t>
              </a:r>
              <a:endParaRPr lang="en-US" i="1" dirty="0"/>
            </a:p>
          </p:txBody>
        </p:sp>
        <p:cxnSp>
          <p:nvCxnSpPr>
            <p:cNvPr id="61" name="Gerade Verbindung mit Pfeil 60"/>
            <p:cNvCxnSpPr>
              <a:stCxn id="25" idx="2"/>
            </p:cNvCxnSpPr>
            <p:nvPr/>
          </p:nvCxnSpPr>
          <p:spPr>
            <a:xfrm>
              <a:off x="4280884" y="3713985"/>
              <a:ext cx="3084" cy="577722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67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…Extended SES/MB </a:t>
            </a:r>
            <a:r>
              <a:rPr lang="de-DE" dirty="0"/>
              <a:t>Infrastructure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b="1" dirty="0" err="1" smtClean="0"/>
              <a:t>Remember</a:t>
            </a:r>
            <a:r>
              <a:rPr lang="de-DE" sz="2400" b="1" dirty="0" smtClean="0"/>
              <a:t> </a:t>
            </a:r>
            <a:r>
              <a:rPr lang="de-DE" sz="2400" b="1" dirty="0"/>
              <a:t>Case Study 1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sz="2000" dirty="0" smtClean="0"/>
          </a:p>
          <a:p>
            <a:endParaRPr lang="de-DE" sz="1800" dirty="0"/>
          </a:p>
          <a:p>
            <a:pPr lvl="1"/>
            <a:endParaRPr lang="de-DE" sz="1700" dirty="0" smtClean="0"/>
          </a:p>
          <a:p>
            <a:pPr lvl="1">
              <a:buNone/>
            </a:pPr>
            <a:endParaRPr lang="de-DE" sz="1700" dirty="0" smtClean="0"/>
          </a:p>
          <a:p>
            <a:pPr lvl="1"/>
            <a:endParaRPr lang="de-DE" sz="17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9" name="Inhaltsplatzhalter 6"/>
          <p:cNvSpPr txBox="1">
            <a:spLocks/>
          </p:cNvSpPr>
          <p:nvPr/>
        </p:nvSpPr>
        <p:spPr>
          <a:xfrm>
            <a:off x="539552" y="1556792"/>
            <a:ext cx="7790584" cy="515824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en-US" b="1" dirty="0" smtClean="0"/>
          </a:p>
          <a:p>
            <a:endParaRPr lang="de-DE" sz="2000" dirty="0" smtClean="0">
              <a:solidFill>
                <a:srgbClr val="0000FF"/>
              </a:solidFill>
            </a:endParaRPr>
          </a:p>
          <a:p>
            <a:endParaRPr lang="de-DE" sz="2000" dirty="0">
              <a:solidFill>
                <a:srgbClr val="0000FF"/>
              </a:solidFill>
            </a:endParaRPr>
          </a:p>
          <a:p>
            <a:endParaRPr lang="de-DE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New </a:t>
            </a:r>
            <a:r>
              <a:rPr lang="de-DE" b="1" dirty="0" err="1" smtClean="0"/>
              <a:t>Objective</a:t>
            </a:r>
            <a:r>
              <a:rPr lang="de-DE" b="1" dirty="0" smtClean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>
                <a:solidFill>
                  <a:srgbClr val="0000FF"/>
                </a:solidFill>
              </a:rPr>
              <a:t>Automated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study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of</a:t>
            </a:r>
            <a:r>
              <a:rPr lang="de-DE" dirty="0">
                <a:solidFill>
                  <a:srgbClr val="0000FF"/>
                </a:solidFill>
              </a:rPr>
              <a:t> different </a:t>
            </a:r>
            <a:r>
              <a:rPr lang="de-DE" dirty="0" err="1">
                <a:solidFill>
                  <a:srgbClr val="0000FF"/>
                </a:solidFill>
              </a:rPr>
              <a:t>system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designs</a:t>
            </a:r>
            <a:endParaRPr lang="de-DE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dirty="0" smtClean="0"/>
              <a:t>(find </a:t>
            </a:r>
            <a:r>
              <a:rPr lang="de-DE" dirty="0" err="1" smtClean="0"/>
              <a:t>best</a:t>
            </a:r>
            <a:r>
              <a:rPr lang="de-DE" dirty="0" smtClean="0"/>
              <a:t> design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trajectory</a:t>
            </a:r>
            <a:r>
              <a:rPr lang="de-DE" dirty="0" smtClean="0"/>
              <a:t>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19" name="Inhaltsplatzhalter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977" y="1910563"/>
            <a:ext cx="4487232" cy="3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…Extended SES/MB </a:t>
            </a:r>
            <a:r>
              <a:rPr lang="de-DE" dirty="0"/>
              <a:t>Infrastructure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b="1" dirty="0" err="1" smtClean="0"/>
              <a:t>Principle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Automation of Case Study 1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855568"/>
            <a:ext cx="7859216" cy="4873752"/>
          </a:xfrm>
        </p:spPr>
        <p:txBody>
          <a:bodyPr>
            <a:normAutofit/>
          </a:bodyPr>
          <a:lstStyle/>
          <a:p>
            <a:endParaRPr lang="de-DE" sz="2000" dirty="0" smtClean="0"/>
          </a:p>
          <a:p>
            <a:endParaRPr lang="de-DE" sz="1800" dirty="0"/>
          </a:p>
          <a:p>
            <a:pPr lvl="1"/>
            <a:endParaRPr lang="de-DE" sz="1700" dirty="0" smtClean="0"/>
          </a:p>
          <a:p>
            <a:pPr lvl="1">
              <a:buNone/>
            </a:pPr>
            <a:endParaRPr lang="de-DE" sz="1700" dirty="0" smtClean="0"/>
          </a:p>
          <a:p>
            <a:pPr lvl="1"/>
            <a:endParaRPr lang="de-DE" sz="17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9" name="Inhaltsplatzhalter 6"/>
          <p:cNvSpPr txBox="1">
            <a:spLocks/>
          </p:cNvSpPr>
          <p:nvPr/>
        </p:nvSpPr>
        <p:spPr>
          <a:xfrm>
            <a:off x="539552" y="1616752"/>
            <a:ext cx="8064896" cy="5004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de-DE" sz="1800" dirty="0"/>
          </a:p>
        </p:txBody>
      </p:sp>
      <p:sp>
        <p:nvSpPr>
          <p:cNvPr id="12" name="Rechteck 11"/>
          <p:cNvSpPr/>
          <p:nvPr/>
        </p:nvSpPr>
        <p:spPr>
          <a:xfrm>
            <a:off x="539552" y="1854510"/>
            <a:ext cx="3816424" cy="679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 smtClean="0">
                <a:solidFill>
                  <a:schemeClr val="tx1"/>
                </a:solidFill>
              </a:rPr>
              <a:t>Exp</a:t>
            </a:r>
            <a:r>
              <a:rPr lang="de-DE" b="1" dirty="0" smtClean="0">
                <a:solidFill>
                  <a:schemeClr val="tx1"/>
                </a:solidFill>
              </a:rPr>
              <a:t>. Control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set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SESvars</a:t>
            </a: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NSL={</a:t>
            </a:r>
            <a:r>
              <a:rPr lang="de-DE" sz="1200" i="1" dirty="0" smtClean="0">
                <a:solidFill>
                  <a:schemeClr val="tx1"/>
                </a:solidFill>
              </a:rPr>
              <a:t>‘</a:t>
            </a:r>
            <a:r>
              <a:rPr lang="de-DE" sz="1200" i="1" u="sng" dirty="0">
                <a:solidFill>
                  <a:schemeClr val="tx1"/>
                </a:solidFill>
              </a:rPr>
              <a:t>sine[1</a:t>
            </a:r>
            <a:r>
              <a:rPr lang="de-DE" sz="1200" i="1" u="sng" dirty="0" smtClean="0">
                <a:solidFill>
                  <a:schemeClr val="tx1"/>
                </a:solidFill>
              </a:rPr>
              <a:t>]</a:t>
            </a:r>
            <a:r>
              <a:rPr lang="de-DE" sz="1200" i="1" dirty="0" smtClean="0">
                <a:solidFill>
                  <a:schemeClr val="tx1"/>
                </a:solidFill>
              </a:rPr>
              <a:t>‘,‘sine[2]‘,‘</a:t>
            </a:r>
            <a:r>
              <a:rPr lang="de-DE" sz="1200" i="1" u="sng" dirty="0" err="1" smtClean="0">
                <a:solidFill>
                  <a:schemeClr val="tx1"/>
                </a:solidFill>
              </a:rPr>
              <a:t>step</a:t>
            </a:r>
            <a:r>
              <a:rPr lang="de-DE" sz="1200" i="1" u="sng" dirty="0" smtClean="0">
                <a:solidFill>
                  <a:schemeClr val="tx1"/>
                </a:solidFill>
              </a:rPr>
              <a:t>‘</a:t>
            </a:r>
            <a:r>
              <a:rPr lang="de-DE" sz="1200" dirty="0" smtClean="0">
                <a:solidFill>
                  <a:schemeClr val="tx1"/>
                </a:solidFill>
              </a:rPr>
              <a:t>}; NUM=3; CTRL=</a:t>
            </a:r>
            <a:r>
              <a:rPr lang="de-DE" sz="1200" i="1" dirty="0" smtClean="0">
                <a:solidFill>
                  <a:schemeClr val="tx1"/>
                </a:solidFill>
              </a:rPr>
              <a:t>‘</a:t>
            </a:r>
            <a:r>
              <a:rPr lang="de-DE" sz="1200" i="1" u="sng" dirty="0" err="1" smtClean="0">
                <a:solidFill>
                  <a:schemeClr val="tx1"/>
                </a:solidFill>
              </a:rPr>
              <a:t>nc</a:t>
            </a:r>
            <a:r>
              <a:rPr lang="de-DE" sz="1200" i="1" dirty="0" smtClean="0">
                <a:solidFill>
                  <a:schemeClr val="tx1"/>
                </a:solidFill>
              </a:rPr>
              <a:t>‘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1979712" y="2533535"/>
            <a:ext cx="0" cy="4103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211960" y="2984904"/>
            <a:ext cx="114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pruning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43747" y="420904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build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rot="16200000">
            <a:off x="7933403" y="393411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</a:rPr>
              <a:t>t</a:t>
            </a:r>
            <a:r>
              <a:rPr lang="de-DE" dirty="0" err="1" smtClean="0">
                <a:solidFill>
                  <a:srgbClr val="0000FF"/>
                </a:solidFill>
              </a:rPr>
              <a:t>ransmit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smtClean="0"/>
              <a:t>SM</a:t>
            </a:r>
            <a:endParaRPr lang="en-US" dirty="0"/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4283968" y="3416952"/>
            <a:ext cx="102971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 flipH="1">
            <a:off x="4891585" y="3969220"/>
            <a:ext cx="385215" cy="29911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4578999" y="4550172"/>
            <a:ext cx="204448" cy="1922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5348429" y="1854510"/>
            <a:ext cx="2028815" cy="679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</a:rPr>
              <a:t>Execution</a:t>
            </a:r>
            <a:r>
              <a:rPr lang="de-DE" b="1" dirty="0" smtClean="0">
                <a:solidFill>
                  <a:schemeClr val="tx1"/>
                </a:solidFill>
              </a:rPr>
              <a:t> Unit</a:t>
            </a:r>
            <a:r>
              <a:rPr lang="de-DE" b="1" dirty="0" smtClean="0">
                <a:solidFill>
                  <a:srgbClr val="FF0000"/>
                </a:solidFill>
              </a:rPr>
              <a:t/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dirty="0" err="1" smtClean="0">
                <a:solidFill>
                  <a:srgbClr val="0000FF"/>
                </a:solidFill>
              </a:rPr>
              <a:t>simulate</a:t>
            </a:r>
            <a:r>
              <a:rPr lang="de-DE" dirty="0" smtClean="0">
                <a:solidFill>
                  <a:schemeClr val="tx1"/>
                </a:solidFill>
              </a:rPr>
              <a:t> 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355976" y="1813455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results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>
          <a:xfrm>
            <a:off x="1979712" y="249289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SESVars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Gerade Verbindung mit Pfeil 34"/>
          <p:cNvCxnSpPr>
            <a:endCxn id="12" idx="3"/>
          </p:cNvCxnSpPr>
          <p:nvPr/>
        </p:nvCxnSpPr>
        <p:spPr>
          <a:xfrm flipH="1">
            <a:off x="4355976" y="2194022"/>
            <a:ext cx="998958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>
            <a:stCxn id="70" idx="3"/>
            <a:endCxn id="29" idx="3"/>
          </p:cNvCxnSpPr>
          <p:nvPr/>
        </p:nvCxnSpPr>
        <p:spPr>
          <a:xfrm flipH="1" flipV="1">
            <a:off x="7377244" y="2194023"/>
            <a:ext cx="1047309" cy="3508485"/>
          </a:xfrm>
          <a:prstGeom prst="bentConnector3">
            <a:avLst>
              <a:gd name="adj1" fmla="val -4274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31"/>
          <p:cNvGrpSpPr/>
          <p:nvPr/>
        </p:nvGrpSpPr>
        <p:grpSpPr>
          <a:xfrm>
            <a:off x="474279" y="2780928"/>
            <a:ext cx="3744416" cy="3934112"/>
            <a:chOff x="474279" y="2780928"/>
            <a:chExt cx="3744416" cy="3934112"/>
          </a:xfrm>
        </p:grpSpPr>
        <p:sp>
          <p:nvSpPr>
            <p:cNvPr id="34" name="Textfeld 33"/>
            <p:cNvSpPr txBox="1"/>
            <p:nvPr/>
          </p:nvSpPr>
          <p:spPr>
            <a:xfrm rot="16200000">
              <a:off x="5159" y="4281201"/>
              <a:ext cx="1624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MODELING</a:t>
              </a:r>
              <a:endParaRPr lang="en-US" b="1" dirty="0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474279" y="2780928"/>
              <a:ext cx="3744416" cy="393411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1107853" y="5387599"/>
              <a:ext cx="2888084" cy="1209753"/>
              <a:chOff x="1107853" y="5387599"/>
              <a:chExt cx="2888084" cy="1209753"/>
            </a:xfrm>
          </p:grpSpPr>
          <p:grpSp>
            <p:nvGrpSpPr>
              <p:cNvPr id="49" name="Gruppieren 48"/>
              <p:cNvGrpSpPr/>
              <p:nvPr/>
            </p:nvGrpSpPr>
            <p:grpSpPr>
              <a:xfrm>
                <a:off x="1107853" y="5387599"/>
                <a:ext cx="2888084" cy="1209753"/>
                <a:chOff x="1107853" y="5387599"/>
                <a:chExt cx="2888084" cy="1209753"/>
              </a:xfrm>
            </p:grpSpPr>
            <p:pic>
              <p:nvPicPr>
                <p:cNvPr id="52" name="Grafik 5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07853" y="5387599"/>
                  <a:ext cx="2888084" cy="1209753"/>
                </a:xfrm>
                <a:prstGeom prst="rect">
                  <a:avLst/>
                </a:prstGeom>
              </p:spPr>
            </p:pic>
            <p:sp>
              <p:nvSpPr>
                <p:cNvPr id="53" name="Rechteck 52"/>
                <p:cNvSpPr/>
                <p:nvPr/>
              </p:nvSpPr>
              <p:spPr>
                <a:xfrm>
                  <a:off x="2033195" y="6336255"/>
                  <a:ext cx="548640" cy="1721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hteck 53"/>
                <p:cNvSpPr/>
                <p:nvPr/>
              </p:nvSpPr>
              <p:spPr>
                <a:xfrm>
                  <a:off x="2718096" y="6340377"/>
                  <a:ext cx="548640" cy="1721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feld 49"/>
              <p:cNvSpPr txBox="1"/>
              <p:nvPr/>
            </p:nvSpPr>
            <p:spPr>
              <a:xfrm>
                <a:off x="2127848" y="6272118"/>
                <a:ext cx="5469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 smtClean="0"/>
                  <a:t>dtfcn</a:t>
                </a:r>
                <a:endParaRPr lang="en-US" sz="1200" dirty="0"/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2839652" y="6272884"/>
                <a:ext cx="5870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 smtClean="0"/>
                  <a:t>ltable</a:t>
                </a:r>
                <a:endParaRPr lang="en-US" sz="1200" dirty="0"/>
              </a:p>
            </p:txBody>
          </p:sp>
        </p:grpSp>
        <p:grpSp>
          <p:nvGrpSpPr>
            <p:cNvPr id="42" name="Gruppieren 41"/>
            <p:cNvGrpSpPr/>
            <p:nvPr/>
          </p:nvGrpSpPr>
          <p:grpSpPr>
            <a:xfrm>
              <a:off x="1107851" y="2943926"/>
              <a:ext cx="2888085" cy="2257914"/>
              <a:chOff x="1107851" y="2943926"/>
              <a:chExt cx="2888085" cy="2257914"/>
            </a:xfrm>
          </p:grpSpPr>
          <p:pic>
            <p:nvPicPr>
              <p:cNvPr id="43" name="Grafik 4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7851" y="2943926"/>
                <a:ext cx="2888085" cy="2257914"/>
              </a:xfrm>
              <a:prstGeom prst="rect">
                <a:avLst/>
              </a:prstGeom>
            </p:spPr>
          </p:pic>
          <p:sp>
            <p:nvSpPr>
              <p:cNvPr id="44" name="Textfeld 43"/>
              <p:cNvSpPr txBox="1"/>
              <p:nvPr/>
            </p:nvSpPr>
            <p:spPr>
              <a:xfrm>
                <a:off x="1125258" y="2987660"/>
                <a:ext cx="643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SES</a:t>
                </a:r>
                <a:endParaRPr lang="en-US" dirty="0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2443999" y="4540388"/>
                <a:ext cx="266250" cy="109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hteck 45"/>
              <p:cNvSpPr/>
              <p:nvPr/>
            </p:nvSpPr>
            <p:spPr>
              <a:xfrm>
                <a:off x="2819243" y="4543265"/>
                <a:ext cx="266250" cy="109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2397079" y="4458017"/>
                <a:ext cx="2824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err="1" smtClean="0"/>
                  <a:t>lc</a:t>
                </a:r>
                <a:endParaRPr lang="en-US" sz="1000" dirty="0"/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>
                <a:off x="2743072" y="4464432"/>
                <a:ext cx="3209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err="1"/>
                  <a:t>n</a:t>
                </a:r>
                <a:r>
                  <a:rPr lang="de-DE" sz="1000" dirty="0" err="1" smtClean="0"/>
                  <a:t>c</a:t>
                </a:r>
                <a:endParaRPr lang="en-US" sz="1000" dirty="0"/>
              </a:p>
            </p:txBody>
          </p:sp>
        </p:grpSp>
      </p:grpSp>
      <p:cxnSp>
        <p:nvCxnSpPr>
          <p:cNvPr id="23" name="Gerader Verbinder 22"/>
          <p:cNvCxnSpPr/>
          <p:nvPr/>
        </p:nvCxnSpPr>
        <p:spPr>
          <a:xfrm flipV="1">
            <a:off x="3419872" y="4641088"/>
            <a:ext cx="991996" cy="859528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/>
          <p:cNvGrpSpPr/>
          <p:nvPr/>
        </p:nvGrpSpPr>
        <p:grpSpPr>
          <a:xfrm>
            <a:off x="5365661" y="2759588"/>
            <a:ext cx="2662723" cy="1881500"/>
            <a:chOff x="5149637" y="2759588"/>
            <a:chExt cx="2662723" cy="1881500"/>
          </a:xfrm>
        </p:grpSpPr>
        <p:grpSp>
          <p:nvGrpSpPr>
            <p:cNvPr id="40" name="Gruppieren 39"/>
            <p:cNvGrpSpPr/>
            <p:nvPr/>
          </p:nvGrpSpPr>
          <p:grpSpPr>
            <a:xfrm>
              <a:off x="5149637" y="2759588"/>
              <a:ext cx="2662723" cy="1881500"/>
              <a:chOff x="4769653" y="2699628"/>
              <a:chExt cx="2662723" cy="1881500"/>
            </a:xfrm>
          </p:grpSpPr>
          <p:pic>
            <p:nvPicPr>
              <p:cNvPr id="7" name="Grafik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9653" y="2719550"/>
                <a:ext cx="2662723" cy="1861578"/>
              </a:xfrm>
              <a:prstGeom prst="rect">
                <a:avLst/>
              </a:prstGeom>
            </p:spPr>
          </p:pic>
          <p:sp>
            <p:nvSpPr>
              <p:cNvPr id="15" name="Textfeld 14"/>
              <p:cNvSpPr txBox="1"/>
              <p:nvPr/>
            </p:nvSpPr>
            <p:spPr>
              <a:xfrm>
                <a:off x="5220072" y="2699628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PES</a:t>
                </a:r>
                <a:endParaRPr lang="en-US" dirty="0"/>
              </a:p>
            </p:txBody>
          </p:sp>
        </p:grpSp>
        <p:sp>
          <p:nvSpPr>
            <p:cNvPr id="6" name="Rechteck 5"/>
            <p:cNvSpPr/>
            <p:nvPr/>
          </p:nvSpPr>
          <p:spPr>
            <a:xfrm>
              <a:off x="6388792" y="3611742"/>
              <a:ext cx="587086" cy="402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6348307" y="3548740"/>
              <a:ext cx="70061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50" dirty="0" err="1" smtClean="0"/>
                <a:t>nc_var</a:t>
              </a:r>
              <a:r>
                <a:rPr lang="de-DE" sz="600" dirty="0" smtClean="0"/>
                <a:t/>
              </a:r>
              <a:br>
                <a:rPr lang="de-DE" sz="600" dirty="0" smtClean="0"/>
              </a:br>
              <a:r>
                <a:rPr lang="de-DE" sz="600" dirty="0" smtClean="0"/>
                <a:t>{</a:t>
              </a:r>
              <a:r>
                <a:rPr lang="de-DE" sz="600" dirty="0" err="1" smtClean="0"/>
                <a:t>mb</a:t>
              </a:r>
              <a:r>
                <a:rPr lang="de-DE" sz="600" dirty="0" smtClean="0"/>
                <a:t>=‘</a:t>
              </a:r>
              <a:r>
                <a:rPr lang="de-DE" sz="600" dirty="0" err="1" smtClean="0"/>
                <a:t>ltable</a:t>
              </a:r>
              <a:r>
                <a:rPr lang="de-DE" sz="600" dirty="0" smtClean="0"/>
                <a:t>‘;</a:t>
              </a:r>
              <a:br>
                <a:rPr lang="de-DE" sz="600" dirty="0" smtClean="0"/>
              </a:br>
              <a:r>
                <a:rPr lang="de-DE" sz="600" dirty="0" err="1" smtClean="0"/>
                <a:t>table</a:t>
              </a:r>
              <a:r>
                <a:rPr lang="de-DE" sz="600" dirty="0" smtClean="0"/>
                <a:t>=[...];</a:t>
              </a:r>
              <a:br>
                <a:rPr lang="de-DE" sz="600" dirty="0" smtClean="0"/>
              </a:br>
              <a:endParaRPr lang="en-US" sz="600" dirty="0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4788024" y="4310008"/>
            <a:ext cx="3636529" cy="2485105"/>
            <a:chOff x="4877964" y="4310008"/>
            <a:chExt cx="3636529" cy="2485105"/>
          </a:xfrm>
        </p:grpSpPr>
        <p:grpSp>
          <p:nvGrpSpPr>
            <p:cNvPr id="56" name="Gruppieren 55"/>
            <p:cNvGrpSpPr/>
            <p:nvPr/>
          </p:nvGrpSpPr>
          <p:grpSpPr>
            <a:xfrm>
              <a:off x="4877964" y="4310008"/>
              <a:ext cx="3636529" cy="2485105"/>
              <a:chOff x="4877964" y="4310008"/>
              <a:chExt cx="3636529" cy="2485105"/>
            </a:xfrm>
          </p:grpSpPr>
          <p:sp>
            <p:nvSpPr>
              <p:cNvPr id="58" name="Textfeld 57"/>
              <p:cNvSpPr txBox="1"/>
              <p:nvPr/>
            </p:nvSpPr>
            <p:spPr>
              <a:xfrm>
                <a:off x="7911884" y="4310008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SM</a:t>
                </a:r>
                <a:endParaRPr lang="en-US" dirty="0"/>
              </a:p>
            </p:txBody>
          </p:sp>
          <p:grpSp>
            <p:nvGrpSpPr>
              <p:cNvPr id="59" name="Gruppieren 58"/>
              <p:cNvGrpSpPr/>
              <p:nvPr/>
            </p:nvGrpSpPr>
            <p:grpSpPr>
              <a:xfrm>
                <a:off x="4877964" y="4609902"/>
                <a:ext cx="3636529" cy="2185211"/>
                <a:chOff x="4877964" y="4609902"/>
                <a:chExt cx="3636529" cy="2185211"/>
              </a:xfrm>
            </p:grpSpPr>
            <p:grpSp>
              <p:nvGrpSpPr>
                <p:cNvPr id="60" name="Gruppieren 59"/>
                <p:cNvGrpSpPr/>
                <p:nvPr/>
              </p:nvGrpSpPr>
              <p:grpSpPr>
                <a:xfrm>
                  <a:off x="4877964" y="4609902"/>
                  <a:ext cx="3636529" cy="2185211"/>
                  <a:chOff x="4877964" y="4609902"/>
                  <a:chExt cx="3636529" cy="2185211"/>
                </a:xfrm>
              </p:grpSpPr>
              <p:grpSp>
                <p:nvGrpSpPr>
                  <p:cNvPr id="65" name="Gruppieren 64"/>
                  <p:cNvGrpSpPr/>
                  <p:nvPr/>
                </p:nvGrpSpPr>
                <p:grpSpPr>
                  <a:xfrm>
                    <a:off x="4877964" y="4609902"/>
                    <a:ext cx="3636529" cy="2185211"/>
                    <a:chOff x="4679888" y="4609902"/>
                    <a:chExt cx="3636528" cy="2185211"/>
                  </a:xfrm>
                </p:grpSpPr>
                <p:pic>
                  <p:nvPicPr>
                    <p:cNvPr id="70" name="Grafik 69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4679888" y="4609902"/>
                      <a:ext cx="3636528" cy="218521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1" name="Textfeld 70"/>
                    <p:cNvSpPr txBox="1"/>
                    <p:nvPr/>
                  </p:nvSpPr>
                  <p:spPr>
                    <a:xfrm>
                      <a:off x="7593268" y="4715852"/>
                      <a:ext cx="1847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6" name="Rechteck 65"/>
                  <p:cNvSpPr/>
                  <p:nvPr/>
                </p:nvSpPr>
                <p:spPr>
                  <a:xfrm>
                    <a:off x="6478732" y="5325342"/>
                    <a:ext cx="587086" cy="1402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hteck 66"/>
                  <p:cNvSpPr/>
                  <p:nvPr/>
                </p:nvSpPr>
                <p:spPr>
                  <a:xfrm>
                    <a:off x="5220072" y="5477742"/>
                    <a:ext cx="587086" cy="1402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hteck 67"/>
                  <p:cNvSpPr/>
                  <p:nvPr/>
                </p:nvSpPr>
                <p:spPr>
                  <a:xfrm>
                    <a:off x="5242593" y="5975255"/>
                    <a:ext cx="587087" cy="1402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hteck 68"/>
                  <p:cNvSpPr/>
                  <p:nvPr/>
                </p:nvSpPr>
                <p:spPr>
                  <a:xfrm>
                    <a:off x="5239137" y="6497914"/>
                    <a:ext cx="587087" cy="1402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1" name="Textfeld 60"/>
                <p:cNvSpPr txBox="1"/>
                <p:nvPr/>
              </p:nvSpPr>
              <p:spPr>
                <a:xfrm>
                  <a:off x="6413902" y="5235020"/>
                  <a:ext cx="4299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 err="1" smtClean="0"/>
                    <a:t>ctrl</a:t>
                  </a:r>
                  <a:endParaRPr lang="en-US" sz="1200" dirty="0"/>
                </a:p>
              </p:txBody>
            </p:sp>
            <p:sp>
              <p:nvSpPr>
                <p:cNvPr id="62" name="Textfeld 61"/>
                <p:cNvSpPr txBox="1"/>
                <p:nvPr/>
              </p:nvSpPr>
              <p:spPr>
                <a:xfrm>
                  <a:off x="5160899" y="5387420"/>
                  <a:ext cx="70724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/>
                    <a:t>s</a:t>
                  </a:r>
                  <a:r>
                    <a:rPr lang="de-DE" sz="1200" dirty="0" smtClean="0"/>
                    <a:t>ine_s1</a:t>
                  </a:r>
                  <a:endParaRPr lang="en-US" sz="1200" dirty="0"/>
                </a:p>
              </p:txBody>
            </p:sp>
            <p:sp>
              <p:nvSpPr>
                <p:cNvPr id="63" name="Textfeld 62"/>
                <p:cNvSpPr txBox="1"/>
                <p:nvPr/>
              </p:nvSpPr>
              <p:spPr>
                <a:xfrm>
                  <a:off x="5157443" y="5893099"/>
                  <a:ext cx="70724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 smtClean="0"/>
                    <a:t>sine_s2</a:t>
                  </a:r>
                  <a:endParaRPr lang="en-US" sz="1200" dirty="0"/>
                </a:p>
              </p:txBody>
            </p:sp>
            <p:sp>
              <p:nvSpPr>
                <p:cNvPr id="64" name="Textfeld 63"/>
                <p:cNvSpPr txBox="1"/>
                <p:nvPr/>
              </p:nvSpPr>
              <p:spPr>
                <a:xfrm>
                  <a:off x="5158454" y="6398278"/>
                  <a:ext cx="7120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 smtClean="0"/>
                    <a:t>step_s3</a:t>
                  </a:r>
                  <a:endParaRPr lang="en-US" sz="1200" dirty="0"/>
                </a:p>
              </p:txBody>
            </p:sp>
          </p:grpSp>
        </p:grpSp>
        <p:sp>
          <p:nvSpPr>
            <p:cNvPr id="57" name="Textfeld 56"/>
            <p:cNvSpPr txBox="1"/>
            <p:nvPr/>
          </p:nvSpPr>
          <p:spPr>
            <a:xfrm>
              <a:off x="5004048" y="4705129"/>
              <a:ext cx="514885" cy="22892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200" b="1" dirty="0" err="1" smtClean="0"/>
                <a:t>mus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828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8" grpId="0"/>
      <p:bldP spid="19" grpId="0"/>
      <p:bldP spid="29" grpId="0" animBg="1"/>
      <p:bldP spid="30" grpId="0"/>
      <p:bldP spid="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…Extended SES/MB </a:t>
            </a:r>
            <a:r>
              <a:rPr lang="de-DE" dirty="0"/>
              <a:t>Infrastructure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b="1" dirty="0" err="1" smtClean="0"/>
              <a:t>SESvars</a:t>
            </a:r>
            <a:r>
              <a:rPr lang="de-DE" sz="2400" b="1" dirty="0" smtClean="0"/>
              <a:t> &amp; </a:t>
            </a:r>
            <a:r>
              <a:rPr lang="de-DE" sz="2400" b="1" dirty="0" err="1" smtClean="0"/>
              <a:t>Semantic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Cond</a:t>
            </a:r>
            <a:r>
              <a:rPr lang="de-DE" sz="2400" b="1" dirty="0" err="1"/>
              <a:t>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CS 1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45976" y="1855568"/>
            <a:ext cx="8962528" cy="4873752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de-DE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de-DE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ESvars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={</a:t>
            </a:r>
            <a:r>
              <a:rPr lang="de-DE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NSL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endParaRPr lang="de-DE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de-DE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ϵ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{‘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‘,‘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‘}			--type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controller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de-DE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NSL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ϵ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{(i),(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),(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i,j,k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|	--list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types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ϵ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{‘sine[x]‘,‘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ramp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‘,‘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‘}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 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ϵ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{‘sine[x]‘,‘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ramp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‘,‘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‘}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ϵ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{‘sine[x]‘,‘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ramp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‘,‘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‘}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b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 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ϵ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{1,2,3} }				--type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sine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endParaRPr lang="de-DE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de-DE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ϵ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{1,2,3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numel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(NSL)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--#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signals</a:t>
            </a:r>
            <a:endParaRPr lang="de-DE" sz="1700" dirty="0" smtClean="0"/>
          </a:p>
          <a:p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Ex.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de-DE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Semantic</a:t>
            </a:r>
            <a:r>
              <a:rPr lang="de-DE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de-DE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u="sng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exclude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CTRL=</a:t>
            </a:r>
            <a:r>
              <a:rPr lang="de-DE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de-DE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de-DE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de-DE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NUM=</a:t>
            </a:r>
            <a:r>
              <a:rPr lang="de-DE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lvl="1"/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~(</a:t>
            </a:r>
            <a:r>
              <a:rPr lang="de-DE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CTRL==</a:t>
            </a:r>
            <a:r>
              <a:rPr lang="de-DE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de-DE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de-DE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de-DE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NUM==</a:t>
            </a:r>
            <a:r>
              <a:rPr lang="de-DE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de-D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de-DE" sz="17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xample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valid </a:t>
            </a:r>
            <a:r>
              <a:rPr lang="de-DE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SESvar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settings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calls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CTRL={</a:t>
            </a:r>
            <a:r>
              <a:rPr lang="de-DE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de-DE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de-DE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de-DE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};NSL={</a:t>
            </a:r>
            <a:r>
              <a:rPr lang="de-DE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‘sine[1]‘</a:t>
            </a:r>
            <a:r>
              <a:rPr lang="de-DE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‘sine[2]‘</a:t>
            </a:r>
            <a:r>
              <a:rPr lang="de-DE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de-DE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de-DE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de-DE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r>
              <a:rPr lang="de-DE" sz="2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→</a:t>
            </a:r>
            <a:r>
              <a:rPr lang="de-DE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NUM=</a:t>
            </a:r>
            <a:r>
              <a:rPr lang="de-DE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br>
              <a:rPr lang="de-DE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PES=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pruning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CTRL,NSL,NUM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SM=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build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(PES,MB)</a:t>
            </a:r>
            <a:r>
              <a:rPr lang="de-DE" sz="20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de-DE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9" name="Inhaltsplatzhalter 6"/>
          <p:cNvSpPr txBox="1">
            <a:spLocks/>
          </p:cNvSpPr>
          <p:nvPr/>
        </p:nvSpPr>
        <p:spPr>
          <a:xfrm>
            <a:off x="539552" y="1616752"/>
            <a:ext cx="8064896" cy="5004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5528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…Extended SES/MB </a:t>
            </a:r>
            <a:r>
              <a:rPr lang="de-DE" dirty="0" err="1" smtClean="0"/>
              <a:t>InfrA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b="1" dirty="0" err="1" smtClean="0"/>
              <a:t>Selection</a:t>
            </a:r>
            <a:r>
              <a:rPr lang="de-DE" sz="2400" b="1" dirty="0" smtClean="0"/>
              <a:t> Rules </a:t>
            </a:r>
            <a:r>
              <a:rPr lang="de-DE" sz="2400" b="1" dirty="0" err="1"/>
              <a:t>or</a:t>
            </a:r>
            <a:r>
              <a:rPr lang="de-DE" sz="2400" b="1" dirty="0"/>
              <a:t> </a:t>
            </a:r>
            <a:r>
              <a:rPr lang="de-DE" sz="2400" b="1" dirty="0" err="1"/>
              <a:t>Aspect</a:t>
            </a:r>
            <a:r>
              <a:rPr lang="de-DE" sz="2400" b="1" dirty="0"/>
              <a:t> </a:t>
            </a:r>
            <a:r>
              <a:rPr lang="de-DE" sz="2400" b="1" dirty="0" smtClean="0"/>
              <a:t>Rules </a:t>
            </a:r>
            <a:r>
              <a:rPr lang="de-DE" sz="2400" b="1" dirty="0"/>
              <a:t>(CS 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45976" y="1855568"/>
            <a:ext cx="8962528" cy="4873752"/>
          </a:xfrm>
        </p:spPr>
        <p:txBody>
          <a:bodyPr>
            <a:normAutofit/>
          </a:bodyPr>
          <a:lstStyle/>
          <a:p>
            <a:endParaRPr lang="de-DE" sz="2000" dirty="0" smtClean="0"/>
          </a:p>
          <a:p>
            <a:pPr marL="0" indent="0"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9" name="Inhaltsplatzhalter 6"/>
          <p:cNvSpPr txBox="1">
            <a:spLocks/>
          </p:cNvSpPr>
          <p:nvPr/>
        </p:nvSpPr>
        <p:spPr>
          <a:xfrm>
            <a:off x="539552" y="1616752"/>
            <a:ext cx="8064896" cy="5004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de-DE" sz="18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233426" y="3635674"/>
            <a:ext cx="3849960" cy="3249906"/>
            <a:chOff x="1107851" y="2943926"/>
            <a:chExt cx="2888085" cy="2257914"/>
          </a:xfrm>
        </p:grpSpPr>
        <p:sp>
          <p:nvSpPr>
            <p:cNvPr id="14" name="Rechteck 13"/>
            <p:cNvSpPr/>
            <p:nvPr/>
          </p:nvSpPr>
          <p:spPr>
            <a:xfrm>
              <a:off x="2443999" y="4540388"/>
              <a:ext cx="266250" cy="109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2819243" y="4543265"/>
              <a:ext cx="266250" cy="109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397079" y="4458017"/>
              <a:ext cx="2824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 smtClean="0"/>
                <a:t>lc</a:t>
              </a:r>
              <a:endParaRPr lang="en-US" sz="100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743072" y="4464432"/>
              <a:ext cx="3209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n</a:t>
              </a:r>
              <a:r>
                <a:rPr lang="de-DE" sz="1000" dirty="0" err="1" smtClean="0"/>
                <a:t>c</a:t>
              </a:r>
              <a:endParaRPr lang="en-US" sz="1000" dirty="0"/>
            </a:p>
          </p:txBody>
        </p:sp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7851" y="2943926"/>
              <a:ext cx="2888085" cy="2257914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2443999" y="4540388"/>
              <a:ext cx="266250" cy="109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2819243" y="4543265"/>
              <a:ext cx="266250" cy="109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397079" y="4458017"/>
              <a:ext cx="2824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 smtClean="0"/>
                <a:t>lc</a:t>
              </a:r>
              <a:endParaRPr lang="en-US" sz="1000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743072" y="4464432"/>
              <a:ext cx="3209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n</a:t>
              </a:r>
              <a:r>
                <a:rPr lang="de-DE" sz="1000" dirty="0" err="1" smtClean="0"/>
                <a:t>c</a:t>
              </a:r>
              <a:endParaRPr lang="en-US" sz="1000" dirty="0"/>
            </a:p>
          </p:txBody>
        </p:sp>
      </p:grpSp>
      <p:sp>
        <p:nvSpPr>
          <p:cNvPr id="8" name="Rechteck 7"/>
          <p:cNvSpPr/>
          <p:nvPr/>
        </p:nvSpPr>
        <p:spPr>
          <a:xfrm>
            <a:off x="1947158" y="5085184"/>
            <a:ext cx="1040666" cy="1006484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feld 35"/>
          <p:cNvSpPr txBox="1"/>
          <p:nvPr/>
        </p:nvSpPr>
        <p:spPr>
          <a:xfrm>
            <a:off x="4779092" y="5193705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srule_ctrl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={ </a:t>
            </a:r>
            <a:r>
              <a:rPr lang="de-DE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==‘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‘→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de-DE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</a:t>
            </a:r>
            <a:r>
              <a:rPr lang="de-DE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==‘</a:t>
            </a:r>
            <a:r>
              <a:rPr lang="de-DE" sz="16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de-DE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→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4740214" y="5183977"/>
            <a:ext cx="3936242" cy="693295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pieren 11"/>
          <p:cNvGrpSpPr/>
          <p:nvPr/>
        </p:nvGrpSpPr>
        <p:grpSpPr>
          <a:xfrm>
            <a:off x="173647" y="1464656"/>
            <a:ext cx="3997811" cy="2088232"/>
            <a:chOff x="173647" y="1464656"/>
            <a:chExt cx="3997811" cy="2088232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173647" y="1464656"/>
              <a:ext cx="3997811" cy="2088232"/>
              <a:chOff x="4477524" y="2419908"/>
              <a:chExt cx="3997811" cy="2088232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7524" y="2419908"/>
                <a:ext cx="3997811" cy="2088232"/>
              </a:xfrm>
              <a:prstGeom prst="rect">
                <a:avLst/>
              </a:prstGeom>
            </p:spPr>
          </p:pic>
          <p:sp>
            <p:nvSpPr>
              <p:cNvPr id="7" name="Rechteck 6"/>
              <p:cNvSpPr/>
              <p:nvPr/>
            </p:nvSpPr>
            <p:spPr>
              <a:xfrm>
                <a:off x="4627240" y="2564904"/>
                <a:ext cx="520824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feld 5"/>
              <p:cNvSpPr txBox="1"/>
              <p:nvPr/>
            </p:nvSpPr>
            <p:spPr>
              <a:xfrm>
                <a:off x="4593064" y="2419908"/>
                <a:ext cx="639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err="1" smtClean="0"/>
                  <a:t>mus</a:t>
                </a:r>
                <a:endParaRPr lang="en-US" sz="1600" b="1" dirty="0"/>
              </a:p>
            </p:txBody>
          </p:sp>
          <p:sp>
            <p:nvSpPr>
              <p:cNvPr id="10" name="Rechteck 9"/>
              <p:cNvSpPr/>
              <p:nvPr/>
            </p:nvSpPr>
            <p:spPr>
              <a:xfrm>
                <a:off x="6254947" y="3119798"/>
                <a:ext cx="648072" cy="1054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6107402" y="3018694"/>
                <a:ext cx="639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err="1" smtClean="0"/>
                  <a:t>ctrl</a:t>
                </a:r>
                <a:endParaRPr lang="en-US" sz="1400" dirty="0"/>
              </a:p>
            </p:txBody>
          </p:sp>
        </p:grpSp>
        <p:sp>
          <p:nvSpPr>
            <p:cNvPr id="5" name="Rechteck 4"/>
            <p:cNvSpPr/>
            <p:nvPr/>
          </p:nvSpPr>
          <p:spPr>
            <a:xfrm>
              <a:off x="1913549" y="2131255"/>
              <a:ext cx="1392359" cy="8499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4716016" y="4571836"/>
            <a:ext cx="420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solidFill>
                  <a:srgbClr val="0000FF"/>
                </a:solidFill>
              </a:rPr>
              <a:t>R</a:t>
            </a:r>
            <a:r>
              <a:rPr lang="de-DE" b="1" u="sng" dirty="0" smtClean="0">
                <a:solidFill>
                  <a:srgbClr val="0000FF"/>
                </a:solidFill>
              </a:rPr>
              <a:t>ules </a:t>
            </a:r>
            <a:r>
              <a:rPr lang="de-DE" b="1" u="sng" dirty="0" err="1" smtClean="0">
                <a:solidFill>
                  <a:srgbClr val="0000FF"/>
                </a:solidFill>
              </a:rPr>
              <a:t>depend</a:t>
            </a:r>
            <a:r>
              <a:rPr lang="de-DE" b="1" u="sng" dirty="0" smtClean="0">
                <a:solidFill>
                  <a:srgbClr val="0000FF"/>
                </a:solidFill>
              </a:rPr>
              <a:t> on </a:t>
            </a:r>
            <a:r>
              <a:rPr lang="de-DE" b="1" u="sng" dirty="0" err="1" smtClean="0">
                <a:solidFill>
                  <a:srgbClr val="0000FF"/>
                </a:solidFill>
              </a:rPr>
              <a:t>SESvar</a:t>
            </a:r>
            <a:r>
              <a:rPr lang="de-DE" b="1" u="sng" dirty="0" smtClean="0">
                <a:solidFill>
                  <a:srgbClr val="0000FF"/>
                </a:solidFill>
              </a:rPr>
              <a:t> </a:t>
            </a:r>
            <a:r>
              <a:rPr lang="de-DE" b="1" u="sng" dirty="0" err="1" smtClean="0">
                <a:solidFill>
                  <a:srgbClr val="0000FF"/>
                </a:solidFill>
              </a:rPr>
              <a:t>settings</a:t>
            </a:r>
            <a:r>
              <a:rPr lang="de-DE" b="1" u="sng" dirty="0" smtClean="0">
                <a:solidFill>
                  <a:srgbClr val="0000FF"/>
                </a:solidFill>
              </a:rPr>
              <a:t>.</a:t>
            </a:r>
            <a:endParaRPr lang="en-US" u="sng" dirty="0"/>
          </a:p>
        </p:txBody>
      </p:sp>
      <p:sp>
        <p:nvSpPr>
          <p:cNvPr id="33" name="Textfeld 32"/>
          <p:cNvSpPr txBox="1"/>
          <p:nvPr/>
        </p:nvSpPr>
        <p:spPr>
          <a:xfrm>
            <a:off x="4491062" y="2324106"/>
            <a:ext cx="344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This </a:t>
            </a:r>
            <a:r>
              <a:rPr lang="de-DE" b="1" dirty="0" err="1">
                <a:solidFill>
                  <a:srgbClr val="FF0000"/>
                </a:solidFill>
              </a:rPr>
              <a:t>s</a:t>
            </a:r>
            <a:r>
              <a:rPr lang="de-DE" b="1" dirty="0" err="1" smtClean="0">
                <a:solidFill>
                  <a:srgbClr val="FF0000"/>
                </a:solidFill>
              </a:rPr>
              <a:t>election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needs</a:t>
            </a:r>
            <a:r>
              <a:rPr lang="de-DE" b="1" dirty="0" smtClean="0">
                <a:solidFill>
                  <a:srgbClr val="FF0000"/>
                </a:solidFill>
              </a:rPr>
              <a:t> a </a:t>
            </a:r>
            <a:r>
              <a:rPr lang="de-DE" b="1" dirty="0" err="1" smtClean="0">
                <a:solidFill>
                  <a:srgbClr val="FF0000"/>
                </a:solidFill>
              </a:rPr>
              <a:t>rule</a:t>
            </a:r>
            <a:r>
              <a:rPr lang="de-DE" b="1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2869720" y="5661248"/>
            <a:ext cx="18704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80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/>
      <p:bldP spid="37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Introduction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b="1" dirty="0" smtClean="0"/>
              <a:t>Case Study 1:</a:t>
            </a:r>
            <a:r>
              <a:rPr lang="de-DE" sz="2400" dirty="0" smtClean="0"/>
              <a:t> Study </a:t>
            </a:r>
            <a:r>
              <a:rPr lang="de-DE" sz="2400" dirty="0" err="1" smtClean="0"/>
              <a:t>of</a:t>
            </a:r>
            <a:r>
              <a:rPr lang="de-DE" sz="2400" dirty="0" smtClean="0"/>
              <a:t> a Family </a:t>
            </a:r>
            <a:r>
              <a:rPr lang="de-DE" sz="2400" dirty="0" err="1" smtClean="0"/>
              <a:t>of</a:t>
            </a:r>
            <a:r>
              <a:rPr lang="de-DE" sz="2400" dirty="0" smtClean="0"/>
              <a:t> Systems (</a:t>
            </a:r>
            <a:r>
              <a:rPr lang="de-DE" sz="2400" dirty="0" err="1" smtClean="0"/>
              <a:t>FoS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sz="2000" dirty="0" smtClean="0"/>
          </a:p>
          <a:p>
            <a:endParaRPr lang="de-DE" sz="1800" dirty="0"/>
          </a:p>
          <a:p>
            <a:pPr lvl="1"/>
            <a:endParaRPr lang="de-DE" sz="1700" dirty="0" smtClean="0"/>
          </a:p>
          <a:p>
            <a:pPr lvl="1">
              <a:buNone/>
            </a:pPr>
            <a:endParaRPr lang="de-DE" sz="1700" dirty="0" smtClean="0"/>
          </a:p>
          <a:p>
            <a:pPr lvl="1"/>
            <a:endParaRPr lang="de-DE" sz="17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quarter" idx="2"/>
          </p:nvPr>
        </p:nvSpPr>
        <p:spPr>
          <a:xfrm>
            <a:off x="4883421" y="1700808"/>
            <a:ext cx="3577011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dirty="0" err="1"/>
              <a:t>V</a:t>
            </a:r>
            <a:r>
              <a:rPr lang="de-DE" sz="2000" dirty="0" err="1" smtClean="0"/>
              <a:t>arious</a:t>
            </a:r>
            <a:r>
              <a:rPr lang="de-DE" sz="2000" dirty="0" smtClean="0"/>
              <a:t> </a:t>
            </a:r>
            <a:r>
              <a:rPr lang="de-DE" sz="2000" dirty="0" err="1" smtClean="0"/>
              <a:t>controller</a:t>
            </a:r>
            <a:r>
              <a:rPr lang="de-DE" sz="2000" dirty="0" smtClean="0"/>
              <a:t> </a:t>
            </a:r>
            <a:r>
              <a:rPr lang="de-DE" sz="2000" dirty="0" err="1" smtClean="0"/>
              <a:t>designs</a:t>
            </a:r>
            <a:endParaRPr lang="de-DE" sz="2000" dirty="0" smtClean="0"/>
          </a:p>
          <a:p>
            <a:r>
              <a:rPr lang="de-DE" sz="2000" dirty="0"/>
              <a:t>D</a:t>
            </a:r>
            <a:r>
              <a:rPr lang="de-DE" sz="2000" dirty="0" smtClean="0"/>
              <a:t>iff. #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input</a:t>
            </a:r>
            <a:r>
              <a:rPr lang="de-DE" sz="2000" dirty="0" smtClean="0"/>
              <a:t> </a:t>
            </a:r>
            <a:r>
              <a:rPr lang="de-DE" sz="2000" dirty="0" err="1" smtClean="0"/>
              <a:t>signals</a:t>
            </a:r>
            <a:endParaRPr lang="de-DE" sz="2000" dirty="0" smtClean="0"/>
          </a:p>
          <a:p>
            <a:r>
              <a:rPr lang="de-DE" sz="2000" dirty="0">
                <a:solidFill>
                  <a:srgbClr val="0000FF"/>
                </a:solidFill>
              </a:rPr>
              <a:t>D</a:t>
            </a:r>
            <a:r>
              <a:rPr lang="de-DE" sz="2000" dirty="0" smtClean="0">
                <a:solidFill>
                  <a:srgbClr val="0000FF"/>
                </a:solidFill>
              </a:rPr>
              <a:t>iff. </a:t>
            </a:r>
            <a:r>
              <a:rPr lang="de-DE" sz="2000" dirty="0" err="1" smtClean="0">
                <a:solidFill>
                  <a:srgbClr val="0000FF"/>
                </a:solidFill>
              </a:rPr>
              <a:t>types</a:t>
            </a:r>
            <a:r>
              <a:rPr lang="de-DE" sz="2000" dirty="0" smtClean="0">
                <a:solidFill>
                  <a:srgbClr val="0000FF"/>
                </a:solidFill>
              </a:rPr>
              <a:t> of </a:t>
            </a:r>
            <a:r>
              <a:rPr lang="de-DE" sz="2000" dirty="0" err="1" smtClean="0">
                <a:solidFill>
                  <a:srgbClr val="0000FF"/>
                </a:solidFill>
              </a:rPr>
              <a:t>input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signals</a:t>
            </a:r>
            <a:endParaRPr lang="de-DE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sz="2000" dirty="0" smtClean="0"/>
          </a:p>
        </p:txBody>
      </p:sp>
      <p:sp>
        <p:nvSpPr>
          <p:cNvPr id="9" name="Inhaltsplatzhalter 6"/>
          <p:cNvSpPr txBox="1">
            <a:spLocks/>
          </p:cNvSpPr>
          <p:nvPr/>
        </p:nvSpPr>
        <p:spPr>
          <a:xfrm>
            <a:off x="611559" y="1593304"/>
            <a:ext cx="4271861" cy="5004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pPr marL="0" indent="0">
              <a:buNone/>
            </a:pPr>
            <a:r>
              <a:rPr lang="de-DE" sz="1800" dirty="0"/>
              <a:t>E</a:t>
            </a:r>
            <a:r>
              <a:rPr lang="de-DE" sz="1800" dirty="0" smtClean="0"/>
              <a:t>xtension </a:t>
            </a:r>
            <a:r>
              <a:rPr lang="de-DE" sz="1800" dirty="0" err="1" smtClean="0"/>
              <a:t>of</a:t>
            </a:r>
            <a:r>
              <a:rPr lang="de-DE" sz="1800" dirty="0" smtClean="0"/>
              <a:t> an </a:t>
            </a:r>
            <a:r>
              <a:rPr lang="de-DE" sz="1800" dirty="0" err="1" smtClean="0"/>
              <a:t>example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The </a:t>
            </a:r>
            <a:r>
              <a:rPr lang="de-DE" sz="1800" dirty="0" err="1" smtClean="0"/>
              <a:t>MathWorks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variant </a:t>
            </a:r>
            <a:r>
              <a:rPr lang="de-DE" sz="1800" dirty="0" err="1" smtClean="0"/>
              <a:t>modeling</a:t>
            </a:r>
            <a:endParaRPr lang="en-US" sz="1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92" y="2993871"/>
            <a:ext cx="3891808" cy="331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…Extended SES/MB </a:t>
            </a:r>
            <a:r>
              <a:rPr lang="de-DE" dirty="0"/>
              <a:t>Infrastructure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b="1" dirty="0" smtClean="0"/>
              <a:t>Variable </a:t>
            </a:r>
            <a:r>
              <a:rPr lang="de-DE" sz="2400" b="1" dirty="0" err="1" smtClean="0"/>
              <a:t>Couplings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Using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SESfcn</a:t>
            </a:r>
            <a:r>
              <a:rPr lang="de-DE" sz="2400" b="1" dirty="0" smtClean="0"/>
              <a:t> (CS 1)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45976" y="1855568"/>
            <a:ext cx="8962528" cy="4873752"/>
          </a:xfrm>
        </p:spPr>
        <p:txBody>
          <a:bodyPr>
            <a:normAutofit/>
          </a:bodyPr>
          <a:lstStyle/>
          <a:p>
            <a:endParaRPr lang="de-DE" sz="2000" dirty="0" smtClean="0"/>
          </a:p>
          <a:p>
            <a:pPr marL="0" indent="0"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9" name="Inhaltsplatzhalter 6"/>
          <p:cNvSpPr txBox="1">
            <a:spLocks/>
          </p:cNvSpPr>
          <p:nvPr/>
        </p:nvSpPr>
        <p:spPr>
          <a:xfrm>
            <a:off x="539552" y="1616752"/>
            <a:ext cx="8064896" cy="5004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de-DE" sz="18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233426" y="3635674"/>
            <a:ext cx="3849960" cy="3249906"/>
            <a:chOff x="1107851" y="2943926"/>
            <a:chExt cx="2888085" cy="2257914"/>
          </a:xfrm>
        </p:grpSpPr>
        <p:sp>
          <p:nvSpPr>
            <p:cNvPr id="14" name="Rechteck 13"/>
            <p:cNvSpPr/>
            <p:nvPr/>
          </p:nvSpPr>
          <p:spPr>
            <a:xfrm>
              <a:off x="2443999" y="4540388"/>
              <a:ext cx="266250" cy="109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2819243" y="4543265"/>
              <a:ext cx="266250" cy="109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397079" y="4458017"/>
              <a:ext cx="2824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 smtClean="0"/>
                <a:t>lc</a:t>
              </a:r>
              <a:endParaRPr lang="en-US" sz="100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743072" y="4464432"/>
              <a:ext cx="3209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n</a:t>
              </a:r>
              <a:r>
                <a:rPr lang="de-DE" sz="1000" dirty="0" err="1" smtClean="0"/>
                <a:t>c</a:t>
              </a:r>
              <a:endParaRPr lang="en-US" sz="1000" dirty="0"/>
            </a:p>
          </p:txBody>
        </p:sp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7851" y="2943926"/>
              <a:ext cx="2888085" cy="2257914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2443999" y="4540388"/>
              <a:ext cx="266250" cy="109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2819243" y="4543265"/>
              <a:ext cx="266250" cy="109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397079" y="4458017"/>
              <a:ext cx="2824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 smtClean="0"/>
                <a:t>lc</a:t>
              </a:r>
              <a:endParaRPr lang="en-US" sz="1000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743072" y="4464432"/>
              <a:ext cx="3209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n</a:t>
              </a:r>
              <a:r>
                <a:rPr lang="de-DE" sz="1000" dirty="0" err="1" smtClean="0"/>
                <a:t>c</a:t>
              </a:r>
              <a:endParaRPr lang="en-US" sz="1000" dirty="0"/>
            </a:p>
          </p:txBody>
        </p:sp>
      </p:grpSp>
      <p:sp>
        <p:nvSpPr>
          <p:cNvPr id="8" name="Rechteck 7"/>
          <p:cNvSpPr/>
          <p:nvPr/>
        </p:nvSpPr>
        <p:spPr>
          <a:xfrm>
            <a:off x="199717" y="3608236"/>
            <a:ext cx="3883670" cy="85026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uppieren 25"/>
          <p:cNvGrpSpPr/>
          <p:nvPr/>
        </p:nvGrpSpPr>
        <p:grpSpPr>
          <a:xfrm>
            <a:off x="173647" y="1464656"/>
            <a:ext cx="3997811" cy="2088232"/>
            <a:chOff x="4477524" y="2419908"/>
            <a:chExt cx="3997811" cy="2088232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4477524" y="2419908"/>
              <a:ext cx="3997811" cy="2088232"/>
              <a:chOff x="4477524" y="2419908"/>
              <a:chExt cx="3997811" cy="2088232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7524" y="2419908"/>
                <a:ext cx="3997811" cy="2088232"/>
              </a:xfrm>
              <a:prstGeom prst="rect">
                <a:avLst/>
              </a:prstGeom>
            </p:spPr>
          </p:pic>
          <p:sp>
            <p:nvSpPr>
              <p:cNvPr id="7" name="Rechteck 6"/>
              <p:cNvSpPr/>
              <p:nvPr/>
            </p:nvSpPr>
            <p:spPr>
              <a:xfrm>
                <a:off x="4627240" y="2564904"/>
                <a:ext cx="520824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feld 5"/>
              <p:cNvSpPr txBox="1"/>
              <p:nvPr/>
            </p:nvSpPr>
            <p:spPr>
              <a:xfrm>
                <a:off x="4593064" y="2419908"/>
                <a:ext cx="639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err="1" smtClean="0"/>
                  <a:t>mus</a:t>
                </a:r>
                <a:endParaRPr lang="en-US" sz="1600" b="1" dirty="0"/>
              </a:p>
            </p:txBody>
          </p:sp>
          <p:sp>
            <p:nvSpPr>
              <p:cNvPr id="10" name="Rechteck 9"/>
              <p:cNvSpPr/>
              <p:nvPr/>
            </p:nvSpPr>
            <p:spPr>
              <a:xfrm>
                <a:off x="6254947" y="3119798"/>
                <a:ext cx="648072" cy="1054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6107402" y="3018694"/>
                <a:ext cx="639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err="1" smtClean="0"/>
                  <a:t>ctrl</a:t>
                </a:r>
                <a:endParaRPr lang="en-US" sz="1400" dirty="0"/>
              </a:p>
            </p:txBody>
          </p:sp>
        </p:grpSp>
        <p:cxnSp>
          <p:nvCxnSpPr>
            <p:cNvPr id="13" name="Gewinkelte Verbindung 12"/>
            <p:cNvCxnSpPr/>
            <p:nvPr/>
          </p:nvCxnSpPr>
          <p:spPr>
            <a:xfrm>
              <a:off x="5682827" y="3099668"/>
              <a:ext cx="533728" cy="288389"/>
            </a:xfrm>
            <a:prstGeom prst="bentConnector3">
              <a:avLst>
                <a:gd name="adj1" fmla="val 50639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winkelte Verbindung 31"/>
            <p:cNvCxnSpPr/>
            <p:nvPr/>
          </p:nvCxnSpPr>
          <p:spPr>
            <a:xfrm flipV="1">
              <a:off x="5681690" y="3582537"/>
              <a:ext cx="545101" cy="35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winkelte Verbindung 32"/>
            <p:cNvCxnSpPr/>
            <p:nvPr/>
          </p:nvCxnSpPr>
          <p:spPr>
            <a:xfrm flipV="1">
              <a:off x="5688515" y="3780430"/>
              <a:ext cx="524628" cy="27581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feld 33"/>
          <p:cNvSpPr txBox="1"/>
          <p:nvPr/>
        </p:nvSpPr>
        <p:spPr>
          <a:xfrm>
            <a:off x="1400077" y="1484784"/>
            <a:ext cx="234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rgbClr val="FF0000"/>
                </a:solidFill>
              </a:rPr>
              <a:t>c</a:t>
            </a:r>
            <a:r>
              <a:rPr lang="de-DE" dirty="0" err="1" smtClean="0">
                <a:solidFill>
                  <a:srgbClr val="FF0000"/>
                </a:solidFill>
              </a:rPr>
              <a:t>ouplings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depend</a:t>
            </a:r>
            <a:r>
              <a:rPr lang="de-DE" dirty="0" smtClean="0">
                <a:solidFill>
                  <a:srgbClr val="FF0000"/>
                </a:solidFill>
              </a:rPr>
              <a:t> on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#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signals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788024" y="1702549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V</a:t>
            </a:r>
            <a:r>
              <a:rPr lang="de-DE" b="1" dirty="0" smtClean="0">
                <a:solidFill>
                  <a:srgbClr val="0000FF"/>
                </a:solidFill>
              </a:rPr>
              <a:t>ariable </a:t>
            </a:r>
            <a:r>
              <a:rPr lang="de-DE" b="1" dirty="0" err="1" smtClean="0">
                <a:solidFill>
                  <a:srgbClr val="0000FF"/>
                </a:solidFill>
              </a:rPr>
              <a:t>couplings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are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coded</a:t>
            </a:r>
            <a:endParaRPr lang="de-DE" b="1" dirty="0" smtClean="0">
              <a:solidFill>
                <a:srgbClr val="0000FF"/>
              </a:solidFill>
            </a:endParaRPr>
          </a:p>
          <a:p>
            <a:r>
              <a:rPr lang="de-DE" b="1" dirty="0" err="1" smtClean="0">
                <a:solidFill>
                  <a:srgbClr val="0000FF"/>
                </a:solidFill>
              </a:rPr>
              <a:t>with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SESfcn</a:t>
            </a:r>
            <a:r>
              <a:rPr lang="de-DE" dirty="0"/>
              <a:t> </a:t>
            </a:r>
            <a:r>
              <a:rPr lang="de-DE" dirty="0" smtClean="0"/>
              <a:t>(in MATLAB style)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4356883" y="2495288"/>
            <a:ext cx="47516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de-DE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unction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cplg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c_mus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6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childr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sz="16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variable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cplg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btw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sg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ctrl</a:t>
            </a:r>
            <a:endParaRPr lang="de-DE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i=1:num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de-DE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de-DE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FROM_Sys</a:t>
            </a:r>
            <a:r>
              <a:rPr lang="de-DE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PORT_No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b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600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cplg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(i,1:4)={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childr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{1},num2str(i),…</a:t>
            </a:r>
            <a:b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de-DE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de-DE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TO_Sys</a:t>
            </a:r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PORT_No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childr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{2},num2str(i)};</a:t>
            </a:r>
            <a:r>
              <a:rPr lang="de-DE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de-DE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fixed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cplg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btw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ctrl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scope</a:t>
            </a:r>
            <a:endParaRPr lang="de-D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cplg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(num+1,1:4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)={</a:t>
            </a:r>
            <a:r>
              <a:rPr lang="de-D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childr</a:t>
            </a:r>
            <a:r>
              <a:rPr lang="de-D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{2},. . .</a:t>
            </a:r>
          </a:p>
          <a:p>
            <a:r>
              <a:rPr lang="de-DE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4305435" y="2423280"/>
            <a:ext cx="4713149" cy="316596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feld 37"/>
          <p:cNvSpPr txBox="1"/>
          <p:nvPr/>
        </p:nvSpPr>
        <p:spPr>
          <a:xfrm>
            <a:off x="4572000" y="5733256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SESfcn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are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executed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during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pruning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2987824" y="4196148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/>
          <p:nvPr/>
        </p:nvCxnSpPr>
        <p:spPr>
          <a:xfrm>
            <a:off x="3439908" y="4192236"/>
            <a:ext cx="3570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3203848" y="2825178"/>
            <a:ext cx="3816424" cy="1179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V="1">
            <a:off x="3707904" y="2825178"/>
            <a:ext cx="4176464" cy="12076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2492762" y="2836195"/>
            <a:ext cx="3209332" cy="120764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36" grpId="0"/>
      <p:bldP spid="37" grpId="0" animBg="1"/>
      <p:bldP spid="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77668"/>
            <a:ext cx="8435281" cy="12573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…Extended SES/MB </a:t>
            </a:r>
            <a:r>
              <a:rPr lang="de-DE" dirty="0"/>
              <a:t>Infrastructure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b="1" dirty="0" err="1" smtClean="0"/>
              <a:t>Spec</a:t>
            </a:r>
            <a:r>
              <a:rPr lang="de-DE" sz="2400" b="1" dirty="0" smtClean="0"/>
              <a:t>.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Sys</a:t>
            </a:r>
            <a:r>
              <a:rPr lang="de-DE" sz="2400" b="1" dirty="0" smtClean="0"/>
              <a:t>. </a:t>
            </a:r>
            <a:r>
              <a:rPr lang="de-DE" sz="2400" b="1" dirty="0" err="1" smtClean="0"/>
              <a:t>Param</a:t>
            </a:r>
            <a:r>
              <a:rPr lang="de-DE" sz="2400" b="1" dirty="0" smtClean="0"/>
              <a:t>. </a:t>
            </a:r>
            <a:r>
              <a:rPr lang="de-DE" sz="2400" b="1" dirty="0" err="1" smtClean="0"/>
              <a:t>Using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SESfcn</a:t>
            </a:r>
            <a:r>
              <a:rPr lang="de-DE" sz="2400" b="1" dirty="0" smtClean="0"/>
              <a:t> &amp; Multisets (CS 1)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45976" y="1855568"/>
            <a:ext cx="8962528" cy="4873752"/>
          </a:xfrm>
        </p:spPr>
        <p:txBody>
          <a:bodyPr>
            <a:normAutofit/>
          </a:bodyPr>
          <a:lstStyle/>
          <a:p>
            <a:endParaRPr lang="de-DE" sz="2000" dirty="0" smtClean="0"/>
          </a:p>
          <a:p>
            <a:pPr marL="0" indent="0"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9" name="Inhaltsplatzhalter 6"/>
          <p:cNvSpPr txBox="1">
            <a:spLocks/>
          </p:cNvSpPr>
          <p:nvPr/>
        </p:nvSpPr>
        <p:spPr>
          <a:xfrm>
            <a:off x="539552" y="1616752"/>
            <a:ext cx="8064896" cy="5004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de-DE" sz="18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233426" y="3635674"/>
            <a:ext cx="3849960" cy="3249906"/>
            <a:chOff x="1107851" y="2943926"/>
            <a:chExt cx="2888085" cy="2257914"/>
          </a:xfrm>
        </p:grpSpPr>
        <p:sp>
          <p:nvSpPr>
            <p:cNvPr id="14" name="Rechteck 13"/>
            <p:cNvSpPr/>
            <p:nvPr/>
          </p:nvSpPr>
          <p:spPr>
            <a:xfrm>
              <a:off x="2443999" y="4540388"/>
              <a:ext cx="266250" cy="109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2819243" y="4543265"/>
              <a:ext cx="266250" cy="109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397079" y="4458017"/>
              <a:ext cx="2824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 smtClean="0"/>
                <a:t>lc</a:t>
              </a:r>
              <a:endParaRPr lang="en-US" sz="100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743072" y="4464432"/>
              <a:ext cx="3209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n</a:t>
              </a:r>
              <a:r>
                <a:rPr lang="de-DE" sz="1000" dirty="0" err="1" smtClean="0"/>
                <a:t>c</a:t>
              </a:r>
              <a:endParaRPr lang="en-US" sz="1000" dirty="0"/>
            </a:p>
          </p:txBody>
        </p:sp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7851" y="2943926"/>
              <a:ext cx="2888085" cy="2257914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2443999" y="4540388"/>
              <a:ext cx="266250" cy="109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2819243" y="4543265"/>
              <a:ext cx="266250" cy="109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397079" y="4458017"/>
              <a:ext cx="2824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 smtClean="0"/>
                <a:t>lc</a:t>
              </a:r>
              <a:endParaRPr lang="en-US" sz="1000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743072" y="4464432"/>
              <a:ext cx="3209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n</a:t>
              </a:r>
              <a:r>
                <a:rPr lang="de-DE" sz="1000" dirty="0" err="1" smtClean="0"/>
                <a:t>c</a:t>
              </a:r>
              <a:endParaRPr lang="en-US" sz="1000" dirty="0"/>
            </a:p>
          </p:txBody>
        </p:sp>
      </p:grpSp>
      <p:sp>
        <p:nvSpPr>
          <p:cNvPr id="8" name="Rechteck 7"/>
          <p:cNvSpPr/>
          <p:nvPr/>
        </p:nvSpPr>
        <p:spPr>
          <a:xfrm>
            <a:off x="181653" y="6162484"/>
            <a:ext cx="989278" cy="69551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pieren 10"/>
          <p:cNvGrpSpPr/>
          <p:nvPr/>
        </p:nvGrpSpPr>
        <p:grpSpPr>
          <a:xfrm>
            <a:off x="173647" y="1464656"/>
            <a:ext cx="3997811" cy="2088232"/>
            <a:chOff x="4477524" y="2419908"/>
            <a:chExt cx="3997811" cy="2088232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7524" y="2419908"/>
              <a:ext cx="3997811" cy="2088232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4627240" y="2564904"/>
              <a:ext cx="52082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4593064" y="2419908"/>
              <a:ext cx="639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 smtClean="0"/>
                <a:t>mus</a:t>
              </a:r>
              <a:endParaRPr lang="en-US" sz="1600" b="1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6254947" y="3119798"/>
              <a:ext cx="648072" cy="105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107402" y="3018694"/>
              <a:ext cx="6399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/>
                <a:t>ctrl</a:t>
              </a:r>
              <a:endParaRPr lang="en-US" sz="1400" dirty="0"/>
            </a:p>
          </p:txBody>
        </p:sp>
      </p:grpSp>
      <p:sp>
        <p:nvSpPr>
          <p:cNvPr id="38" name="Rechteck 37"/>
          <p:cNvSpPr/>
          <p:nvPr/>
        </p:nvSpPr>
        <p:spPr>
          <a:xfrm>
            <a:off x="2443451" y="5880304"/>
            <a:ext cx="1219374" cy="683893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2676424" y="5085184"/>
            <a:ext cx="1438376" cy="47903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601361" y="2018270"/>
            <a:ext cx="539457" cy="251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607441" y="2504309"/>
            <a:ext cx="533500" cy="251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2828704" y="2379458"/>
            <a:ext cx="146763" cy="95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2828701" y="2577167"/>
            <a:ext cx="146763" cy="95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hteck 41"/>
          <p:cNvSpPr/>
          <p:nvPr/>
        </p:nvSpPr>
        <p:spPr>
          <a:xfrm>
            <a:off x="2832817" y="2778995"/>
            <a:ext cx="146763" cy="95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ihandform 18"/>
          <p:cNvSpPr/>
          <p:nvPr/>
        </p:nvSpPr>
        <p:spPr>
          <a:xfrm>
            <a:off x="2228335" y="2371887"/>
            <a:ext cx="341870" cy="134122"/>
          </a:xfrm>
          <a:custGeom>
            <a:avLst/>
            <a:gdLst>
              <a:gd name="connsiteX0" fmla="*/ 0 w 341870"/>
              <a:gd name="connsiteY0" fmla="*/ 128297 h 134122"/>
              <a:gd name="connsiteX1" fmla="*/ 111211 w 341870"/>
              <a:gd name="connsiteY1" fmla="*/ 132416 h 134122"/>
              <a:gd name="connsiteX2" fmla="*/ 131806 w 341870"/>
              <a:gd name="connsiteY2" fmla="*/ 103583 h 134122"/>
              <a:gd name="connsiteX3" fmla="*/ 156519 w 341870"/>
              <a:gd name="connsiteY3" fmla="*/ 74751 h 134122"/>
              <a:gd name="connsiteX4" fmla="*/ 181233 w 341870"/>
              <a:gd name="connsiteY4" fmla="*/ 50037 h 134122"/>
              <a:gd name="connsiteX5" fmla="*/ 193589 w 341870"/>
              <a:gd name="connsiteY5" fmla="*/ 33562 h 134122"/>
              <a:gd name="connsiteX6" fmla="*/ 210065 w 341870"/>
              <a:gd name="connsiteY6" fmla="*/ 25324 h 134122"/>
              <a:gd name="connsiteX7" fmla="*/ 234779 w 341870"/>
              <a:gd name="connsiteY7" fmla="*/ 8848 h 134122"/>
              <a:gd name="connsiteX8" fmla="*/ 238897 w 341870"/>
              <a:gd name="connsiteY8" fmla="*/ 610 h 134122"/>
              <a:gd name="connsiteX9" fmla="*/ 341870 w 341870"/>
              <a:gd name="connsiteY9" fmla="*/ 610 h 134122"/>
              <a:gd name="connsiteX10" fmla="*/ 341870 w 341870"/>
              <a:gd name="connsiteY10" fmla="*/ 610 h 134122"/>
              <a:gd name="connsiteX11" fmla="*/ 341870 w 341870"/>
              <a:gd name="connsiteY11" fmla="*/ 610 h 13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1870" h="134122">
                <a:moveTo>
                  <a:pt x="0" y="128297"/>
                </a:moveTo>
                <a:cubicBezTo>
                  <a:pt x="44621" y="132416"/>
                  <a:pt x="89243" y="136535"/>
                  <a:pt x="111211" y="132416"/>
                </a:cubicBezTo>
                <a:cubicBezTo>
                  <a:pt x="133179" y="128297"/>
                  <a:pt x="124255" y="113194"/>
                  <a:pt x="131806" y="103583"/>
                </a:cubicBezTo>
                <a:cubicBezTo>
                  <a:pt x="139357" y="93972"/>
                  <a:pt x="148281" y="83675"/>
                  <a:pt x="156519" y="74751"/>
                </a:cubicBezTo>
                <a:cubicBezTo>
                  <a:pt x="164757" y="65827"/>
                  <a:pt x="175055" y="56902"/>
                  <a:pt x="181233" y="50037"/>
                </a:cubicBezTo>
                <a:cubicBezTo>
                  <a:pt x="187411" y="43172"/>
                  <a:pt x="188784" y="37681"/>
                  <a:pt x="193589" y="33562"/>
                </a:cubicBezTo>
                <a:cubicBezTo>
                  <a:pt x="198394" y="29443"/>
                  <a:pt x="203200" y="29443"/>
                  <a:pt x="210065" y="25324"/>
                </a:cubicBezTo>
                <a:cubicBezTo>
                  <a:pt x="216930" y="21205"/>
                  <a:pt x="229974" y="12967"/>
                  <a:pt x="234779" y="8848"/>
                </a:cubicBezTo>
                <a:cubicBezTo>
                  <a:pt x="239584" y="4729"/>
                  <a:pt x="221049" y="1983"/>
                  <a:pt x="238897" y="610"/>
                </a:cubicBezTo>
                <a:cubicBezTo>
                  <a:pt x="256746" y="-763"/>
                  <a:pt x="341870" y="610"/>
                  <a:pt x="341870" y="610"/>
                </a:cubicBezTo>
                <a:lnTo>
                  <a:pt x="341870" y="610"/>
                </a:lnTo>
                <a:lnTo>
                  <a:pt x="341870" y="61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20"/>
          <p:cNvSpPr txBox="1"/>
          <p:nvPr/>
        </p:nvSpPr>
        <p:spPr>
          <a:xfrm>
            <a:off x="4675234" y="6021589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was </a:t>
            </a:r>
            <a:r>
              <a:rPr lang="de-DE" dirty="0" err="1" smtClean="0"/>
              <a:t>published</a:t>
            </a:r>
            <a:endParaRPr lang="de-DE" dirty="0" smtClean="0"/>
          </a:p>
          <a:p>
            <a:r>
              <a:rPr lang="de-DE" dirty="0"/>
              <a:t>a</a:t>
            </a:r>
            <a:r>
              <a:rPr lang="de-DE" dirty="0" smtClean="0"/>
              <a:t>t SCS </a:t>
            </a:r>
            <a:r>
              <a:rPr lang="de-DE" dirty="0" err="1" smtClean="0"/>
              <a:t>SpringSim</a:t>
            </a:r>
            <a:r>
              <a:rPr lang="de-DE" dirty="0" smtClean="0"/>
              <a:t>/ANSS 2016.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4491062" y="2324106"/>
            <a:ext cx="3528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V</a:t>
            </a:r>
            <a:r>
              <a:rPr lang="de-DE" b="1" dirty="0" smtClean="0">
                <a:solidFill>
                  <a:srgbClr val="FF0000"/>
                </a:solidFill>
              </a:rPr>
              <a:t>ariable </a:t>
            </a:r>
            <a:r>
              <a:rPr lang="de-DE" b="1" dirty="0" err="1" smtClean="0">
                <a:solidFill>
                  <a:srgbClr val="FF0000"/>
                </a:solidFill>
              </a:rPr>
              <a:t>parameter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configs</a:t>
            </a:r>
            <a:r>
              <a:rPr lang="de-DE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de-DE" b="1" dirty="0" err="1" smtClean="0">
                <a:solidFill>
                  <a:srgbClr val="FF0000"/>
                </a:solidFill>
              </a:rPr>
              <a:t>including</a:t>
            </a:r>
            <a:r>
              <a:rPr lang="de-DE" b="1" dirty="0" smtClean="0">
                <a:solidFill>
                  <a:srgbClr val="FF0000"/>
                </a:solidFill>
              </a:rPr>
              <a:t> variable #</a:t>
            </a:r>
            <a:r>
              <a:rPr lang="de-DE" b="1" dirty="0" err="1" smtClean="0">
                <a:solidFill>
                  <a:srgbClr val="FF0000"/>
                </a:solidFill>
              </a:rPr>
              <a:t>ports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716016" y="4221088"/>
            <a:ext cx="3793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00FF"/>
                </a:solidFill>
              </a:rPr>
              <a:t>are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defined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using</a:t>
            </a:r>
            <a:endParaRPr lang="de-DE" b="1" dirty="0">
              <a:solidFill>
                <a:srgbClr val="0000FF"/>
              </a:solidFill>
            </a:endParaRPr>
          </a:p>
          <a:p>
            <a:r>
              <a:rPr lang="de-DE" b="1" dirty="0" smtClean="0">
                <a:solidFill>
                  <a:srgbClr val="0000FF"/>
                </a:solidFill>
              </a:rPr>
              <a:t>                   </a:t>
            </a:r>
            <a:r>
              <a:rPr lang="de-DE" b="1" dirty="0" err="1" smtClean="0">
                <a:solidFill>
                  <a:srgbClr val="0000FF"/>
                </a:solidFill>
              </a:rPr>
              <a:t>multisets</a:t>
            </a:r>
            <a:r>
              <a:rPr lang="de-DE" b="1" dirty="0" smtClean="0">
                <a:solidFill>
                  <a:srgbClr val="0000FF"/>
                </a:solidFill>
              </a:rPr>
              <a:t> &amp; </a:t>
            </a:r>
            <a:r>
              <a:rPr lang="de-DE" b="1" dirty="0" err="1" smtClean="0">
                <a:solidFill>
                  <a:srgbClr val="0000FF"/>
                </a:solidFill>
              </a:rPr>
              <a:t>SESfcn</a:t>
            </a:r>
            <a:r>
              <a:rPr lang="de-DE" b="1" dirty="0" smtClean="0">
                <a:solidFill>
                  <a:srgbClr val="0000FF"/>
                </a:solidFill>
              </a:rPr>
              <a:t>.</a:t>
            </a:r>
          </a:p>
          <a:p>
            <a:endParaRPr lang="en-US" dirty="0"/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929114" y="4879569"/>
            <a:ext cx="5457847" cy="168462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3491880" y="4869160"/>
            <a:ext cx="432048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3131840" y="4869160"/>
            <a:ext cx="4680520" cy="1324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1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8" grpId="0" animBg="1"/>
      <p:bldP spid="39" grpId="0" animBg="1"/>
      <p:bldP spid="21" grpId="0"/>
      <p:bldP spid="3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</a:t>
            </a:r>
            <a:r>
              <a:rPr lang="de-DE" dirty="0" smtClean="0"/>
              <a:t>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Introduction</a:t>
            </a:r>
            <a:endParaRPr lang="de-DE" dirty="0" smtClean="0"/>
          </a:p>
          <a:p>
            <a:r>
              <a:rPr lang="de-DE" dirty="0" smtClean="0"/>
              <a:t>M&amp;S </a:t>
            </a:r>
            <a:r>
              <a:rPr lang="de-DE" dirty="0" err="1" smtClean="0"/>
              <a:t>Using</a:t>
            </a:r>
            <a:r>
              <a:rPr lang="de-DE" dirty="0" smtClean="0"/>
              <a:t> SES/MB Approach</a:t>
            </a:r>
          </a:p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</a:p>
          <a:p>
            <a:r>
              <a:rPr lang="de-DE" dirty="0" smtClean="0"/>
              <a:t>CEA</a:t>
            </a:r>
            <a:r>
              <a:rPr lang="tr-TR" dirty="0" smtClean="0"/>
              <a:t>’</a:t>
            </a:r>
            <a:r>
              <a:rPr lang="de-DE" dirty="0" smtClean="0"/>
              <a:t>s Extended </a:t>
            </a:r>
            <a:r>
              <a:rPr lang="de-DE" dirty="0"/>
              <a:t>SES/MB </a:t>
            </a:r>
            <a:r>
              <a:rPr lang="de-DE" dirty="0" smtClean="0"/>
              <a:t>Infrastructure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SES/MB </a:t>
            </a:r>
            <a:r>
              <a:rPr lang="de-DE" dirty="0" err="1" smtClean="0">
                <a:solidFill>
                  <a:srgbClr val="FF0000"/>
                </a:solidFill>
              </a:rPr>
              <a:t>Based</a:t>
            </a:r>
            <a:r>
              <a:rPr lang="de-DE" dirty="0" smtClean="0">
                <a:solidFill>
                  <a:srgbClr val="FF0000"/>
                </a:solidFill>
              </a:rPr>
              <a:t> Software Tools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(</a:t>
            </a:r>
            <a:r>
              <a:rPr lang="de-DE" u="sng" dirty="0" smtClean="0">
                <a:solidFill>
                  <a:srgbClr val="FF0000"/>
                </a:solidFill>
              </a:rPr>
              <a:t>Live Demo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</a:p>
          <a:p>
            <a:r>
              <a:rPr lang="de-DE" dirty="0" smtClean="0"/>
              <a:t>Summary (&amp; </a:t>
            </a:r>
            <a:r>
              <a:rPr lang="de-DE" dirty="0" err="1" smtClean="0"/>
              <a:t>Applications</a:t>
            </a:r>
            <a:r>
              <a:rPr lang="de-DE" dirty="0" smtClean="0"/>
              <a:t>)</a:t>
            </a:r>
          </a:p>
          <a:p>
            <a:r>
              <a:rPr lang="de-DE" dirty="0" smtClean="0"/>
              <a:t>References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 smtClean="0"/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2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63908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Software Tools</a:t>
            </a:r>
            <a:br>
              <a:rPr lang="de-DE" dirty="0" smtClean="0"/>
            </a:br>
            <a:r>
              <a:rPr lang="de-DE" sz="2400" b="1" dirty="0" err="1" smtClean="0"/>
              <a:t>Overview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795608"/>
            <a:ext cx="8507288" cy="4873752"/>
          </a:xfrm>
        </p:spPr>
        <p:txBody>
          <a:bodyPr>
            <a:normAutofit/>
          </a:bodyPr>
          <a:lstStyle/>
          <a:p>
            <a:endParaRPr lang="de-DE" sz="2000" dirty="0" smtClean="0"/>
          </a:p>
          <a:p>
            <a:r>
              <a:rPr lang="de-DE" sz="2000" b="1" dirty="0" smtClean="0"/>
              <a:t>MS4Me </a:t>
            </a:r>
            <a:r>
              <a:rPr lang="de-DE" sz="2000" dirty="0"/>
              <a:t>(</a:t>
            </a:r>
            <a:r>
              <a:rPr lang="de-DE" sz="2000" dirty="0" err="1"/>
              <a:t>RTSync</a:t>
            </a:r>
            <a:r>
              <a:rPr lang="de-DE" sz="2000" dirty="0"/>
              <a:t> Corp. / ACIMS</a:t>
            </a:r>
            <a:r>
              <a:rPr lang="de-DE" sz="2000" dirty="0" smtClean="0"/>
              <a:t>)</a:t>
            </a:r>
            <a:endParaRPr lang="de-DE" sz="2000" b="1" dirty="0" smtClean="0"/>
          </a:p>
          <a:p>
            <a:pPr marL="0" indent="0">
              <a:buNone/>
            </a:pPr>
            <a:endParaRPr lang="de-DE" sz="2000" b="1" dirty="0" smtClean="0"/>
          </a:p>
          <a:p>
            <a:r>
              <a:rPr lang="de-DE" sz="2000" b="1" dirty="0" smtClean="0"/>
              <a:t>. . .</a:t>
            </a:r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dirty="0" smtClean="0"/>
              <a:t>RG CEA</a:t>
            </a:r>
          </a:p>
          <a:p>
            <a:pPr lvl="1"/>
            <a:r>
              <a:rPr lang="de-DE" sz="2000" dirty="0" smtClean="0"/>
              <a:t>MATLAB/Prolog SES </a:t>
            </a:r>
            <a:r>
              <a:rPr lang="de-DE" sz="2000" dirty="0" err="1" smtClean="0"/>
              <a:t>tbx</a:t>
            </a:r>
            <a:r>
              <a:rPr lang="de-DE" sz="2000" dirty="0" smtClean="0"/>
              <a:t>. (MATLAB/DEVS, Simulink)</a:t>
            </a:r>
          </a:p>
          <a:p>
            <a:pPr lvl="1"/>
            <a:endParaRPr lang="de-DE" sz="2000" dirty="0" smtClean="0"/>
          </a:p>
          <a:p>
            <a:pPr lvl="1"/>
            <a:r>
              <a:rPr lang="de-DE" sz="2000" dirty="0" smtClean="0">
                <a:solidFill>
                  <a:srgbClr val="FF0000"/>
                </a:solidFill>
              </a:rPr>
              <a:t>MATLAB SES </a:t>
            </a:r>
            <a:r>
              <a:rPr lang="de-DE" sz="2000" dirty="0" err="1">
                <a:solidFill>
                  <a:srgbClr val="FF0000"/>
                </a:solidFill>
              </a:rPr>
              <a:t>t</a:t>
            </a:r>
            <a:r>
              <a:rPr lang="de-DE" sz="2000" dirty="0" err="1" smtClean="0">
                <a:solidFill>
                  <a:srgbClr val="FF0000"/>
                </a:solidFill>
              </a:rPr>
              <a:t>bx</a:t>
            </a:r>
            <a:r>
              <a:rPr lang="de-DE" sz="2000" dirty="0" smtClean="0">
                <a:solidFill>
                  <a:srgbClr val="FF0000"/>
                </a:solidFill>
              </a:rPr>
              <a:t>. </a:t>
            </a:r>
            <a:r>
              <a:rPr lang="de-DE" sz="2000" dirty="0" smtClean="0"/>
              <a:t>(MATLAB/DEVS, </a:t>
            </a:r>
            <a:r>
              <a:rPr lang="de-DE" sz="2000" dirty="0" smtClean="0">
                <a:solidFill>
                  <a:srgbClr val="FF0000"/>
                </a:solidFill>
              </a:rPr>
              <a:t>Simulink</a:t>
            </a:r>
            <a:r>
              <a:rPr lang="de-DE" sz="2000" dirty="0" smtClean="0"/>
              <a:t>/SE/SF/</a:t>
            </a:r>
            <a:r>
              <a:rPr lang="de-DE" sz="2000" dirty="0" err="1" smtClean="0"/>
              <a:t>Simscape</a:t>
            </a:r>
            <a:r>
              <a:rPr lang="de-DE" sz="2000" dirty="0" smtClean="0"/>
              <a:t>,</a:t>
            </a:r>
            <a:br>
              <a:rPr lang="de-DE" sz="2000" dirty="0" smtClean="0"/>
            </a:br>
            <a:r>
              <a:rPr lang="de-DE" sz="2000" dirty="0" smtClean="0"/>
              <a:t>                                  </a:t>
            </a:r>
            <a:r>
              <a:rPr lang="de-DE" sz="2000" dirty="0" err="1" smtClean="0"/>
              <a:t>Modelica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Dymola</a:t>
            </a:r>
            <a:r>
              <a:rPr lang="de-DE" sz="2000" dirty="0"/>
              <a:t> </a:t>
            </a:r>
            <a:r>
              <a:rPr lang="de-DE" sz="2000" dirty="0" smtClean="0"/>
              <a:t>&amp; </a:t>
            </a:r>
            <a:r>
              <a:rPr lang="de-DE" sz="2000" dirty="0" err="1" smtClean="0"/>
              <a:t>OpenModelica</a:t>
            </a:r>
            <a:r>
              <a:rPr lang="de-DE" sz="2000" dirty="0" smtClean="0"/>
              <a:t>, </a:t>
            </a:r>
            <a:r>
              <a:rPr lang="de-DE" sz="2000" dirty="0" err="1" smtClean="0"/>
              <a:t>Xcos</a:t>
            </a:r>
            <a:r>
              <a:rPr lang="de-DE" sz="2000" dirty="0" smtClean="0"/>
              <a:t>)</a:t>
            </a:r>
          </a:p>
          <a:p>
            <a:pPr lvl="1"/>
            <a:endParaRPr lang="de-DE" sz="2000" dirty="0" smtClean="0">
              <a:solidFill>
                <a:srgbClr val="0000FF"/>
              </a:solidFill>
            </a:endParaRPr>
          </a:p>
          <a:p>
            <a:pPr lvl="1"/>
            <a:r>
              <a:rPr lang="de-DE" sz="2000" dirty="0" smtClean="0"/>
              <a:t>(WIP)</a:t>
            </a:r>
            <a:r>
              <a:rPr lang="de-DE" sz="2000" dirty="0" smtClean="0">
                <a:solidFill>
                  <a:srgbClr val="0000FF"/>
                </a:solidFill>
              </a:rPr>
              <a:t> Python/</a:t>
            </a:r>
            <a:r>
              <a:rPr lang="de-DE" sz="2000" dirty="0" err="1" smtClean="0">
                <a:solidFill>
                  <a:srgbClr val="0000FF"/>
                </a:solidFill>
              </a:rPr>
              <a:t>PyQt</a:t>
            </a:r>
            <a:r>
              <a:rPr lang="de-DE" sz="2000" dirty="0" smtClean="0">
                <a:solidFill>
                  <a:srgbClr val="0000FF"/>
                </a:solidFill>
              </a:rPr>
              <a:t> SES </a:t>
            </a:r>
            <a:r>
              <a:rPr lang="de-DE" sz="2000" dirty="0" err="1" smtClean="0">
                <a:solidFill>
                  <a:srgbClr val="0000FF"/>
                </a:solidFill>
              </a:rPr>
              <a:t>tbx</a:t>
            </a:r>
            <a:r>
              <a:rPr lang="de-DE" sz="2000" dirty="0" smtClean="0">
                <a:solidFill>
                  <a:srgbClr val="0000FF"/>
                </a:solidFill>
              </a:rPr>
              <a:t>.</a:t>
            </a:r>
            <a:r>
              <a:rPr lang="de-DE" sz="2000" dirty="0" smtClean="0"/>
              <a:t> (</a:t>
            </a:r>
            <a:r>
              <a:rPr lang="de-DE" sz="2000" dirty="0" err="1" smtClean="0"/>
              <a:t>analogous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MATLAB SES </a:t>
            </a:r>
            <a:r>
              <a:rPr lang="de-DE" sz="2000" dirty="0" err="1" smtClean="0"/>
              <a:t>tbx</a:t>
            </a:r>
            <a:r>
              <a:rPr lang="de-DE" sz="2000" dirty="0" smtClean="0"/>
              <a:t>)</a:t>
            </a:r>
          </a:p>
          <a:p>
            <a:pPr marL="365760" lvl="1" indent="0"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8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Soft. Tools </a:t>
            </a:r>
            <a:br>
              <a:rPr lang="de-DE" dirty="0" smtClean="0"/>
            </a:br>
            <a:r>
              <a:rPr lang="de-DE" sz="2400" b="1" dirty="0" smtClean="0"/>
              <a:t>SES Editor GUI </a:t>
            </a:r>
            <a:r>
              <a:rPr lang="de-DE" sz="2400" b="1" dirty="0" err="1" smtClean="0"/>
              <a:t>within</a:t>
            </a:r>
            <a:r>
              <a:rPr lang="de-DE" sz="2400" b="1" dirty="0" smtClean="0"/>
              <a:t> MATLAB</a:t>
            </a:r>
            <a:endParaRPr lang="en-US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54</a:t>
            </a:fld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5029"/>
            <a:ext cx="7517492" cy="5318844"/>
          </a:xfrm>
        </p:spPr>
      </p:pic>
      <p:sp>
        <p:nvSpPr>
          <p:cNvPr id="7" name="Textfeld 6"/>
          <p:cNvSpPr txBox="1"/>
          <p:nvPr/>
        </p:nvSpPr>
        <p:spPr>
          <a:xfrm>
            <a:off x="3419872" y="5639834"/>
            <a:ext cx="19062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</a:rPr>
              <a:t>SES </a:t>
            </a:r>
            <a:r>
              <a:rPr lang="de-DE" sz="3000" b="1" dirty="0" err="1" smtClean="0">
                <a:solidFill>
                  <a:srgbClr val="FF0000"/>
                </a:solidFill>
              </a:rPr>
              <a:t>tree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88181" y="1240884"/>
            <a:ext cx="2068195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3000" b="1" dirty="0" err="1" smtClean="0">
                <a:solidFill>
                  <a:srgbClr val="FF0000"/>
                </a:solidFill>
              </a:rPr>
              <a:t>globals</a:t>
            </a:r>
            <a:r>
              <a:rPr lang="de-DE" sz="3000" b="1" dirty="0" smtClean="0">
                <a:solidFill>
                  <a:srgbClr val="FF0000"/>
                </a:solidFill>
              </a:rPr>
              <a:t/>
            </a:r>
            <a:br>
              <a:rPr lang="de-DE" sz="3000" b="1" dirty="0" smtClean="0">
                <a:solidFill>
                  <a:srgbClr val="FF0000"/>
                </a:solidFill>
              </a:rPr>
            </a:br>
            <a:r>
              <a:rPr lang="de-DE" b="1" dirty="0" err="1" smtClean="0">
                <a:solidFill>
                  <a:srgbClr val="FF0000"/>
                </a:solidFill>
              </a:rPr>
              <a:t>SESvars</a:t>
            </a:r>
            <a:r>
              <a:rPr lang="de-DE" b="1" dirty="0" smtClean="0">
                <a:solidFill>
                  <a:srgbClr val="FF0000"/>
                </a:solidFill>
              </a:rPr>
              <a:t>, </a:t>
            </a:r>
            <a:r>
              <a:rPr lang="de-DE" b="1" dirty="0" err="1" smtClean="0">
                <a:solidFill>
                  <a:srgbClr val="FF0000"/>
                </a:solidFill>
              </a:rPr>
              <a:t>fcn</a:t>
            </a:r>
            <a:r>
              <a:rPr lang="de-DE" b="1" dirty="0" smtClean="0">
                <a:solidFill>
                  <a:srgbClr val="FF0000"/>
                </a:solidFill>
              </a:rPr>
              <a:t>,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err="1" smtClean="0">
                <a:solidFill>
                  <a:srgbClr val="FF0000"/>
                </a:solidFill>
              </a:rPr>
              <a:t>Semantic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Cond</a:t>
            </a:r>
            <a:r>
              <a:rPr lang="de-DE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9867" y="3429000"/>
            <a:ext cx="21419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 err="1">
                <a:solidFill>
                  <a:srgbClr val="FF0000"/>
                </a:solidFill>
              </a:rPr>
              <a:t>l</a:t>
            </a:r>
            <a:r>
              <a:rPr lang="de-DE" sz="3000" b="1" dirty="0" err="1" smtClean="0">
                <a:solidFill>
                  <a:srgbClr val="FF0000"/>
                </a:solidFill>
              </a:rPr>
              <a:t>ocal</a:t>
            </a:r>
            <a:r>
              <a:rPr lang="de-DE" sz="3000" b="1" dirty="0">
                <a:solidFill>
                  <a:srgbClr val="FF0000"/>
                </a:solidFill>
              </a:rPr>
              <a:t/>
            </a:r>
            <a:br>
              <a:rPr lang="de-DE" sz="3000" b="1" dirty="0">
                <a:solidFill>
                  <a:srgbClr val="FF0000"/>
                </a:solidFill>
              </a:rPr>
            </a:br>
            <a:r>
              <a:rPr lang="de-DE" sz="3000" b="1" dirty="0" err="1" smtClean="0">
                <a:solidFill>
                  <a:srgbClr val="FF0000"/>
                </a:solidFill>
              </a:rPr>
              <a:t>node</a:t>
            </a:r>
            <a:r>
              <a:rPr lang="de-DE" sz="3000" b="1" dirty="0" smtClean="0">
                <a:solidFill>
                  <a:srgbClr val="FF0000"/>
                </a:solidFill>
              </a:rPr>
              <a:t> attr.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57200" y="1530318"/>
            <a:ext cx="3322712" cy="38651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1235568" y="2204864"/>
            <a:ext cx="1296144" cy="31450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Soft. Tools </a:t>
            </a:r>
            <a:br>
              <a:rPr lang="de-DE" dirty="0" smtClean="0"/>
            </a:br>
            <a:r>
              <a:rPr lang="de-DE" sz="2400" b="1" dirty="0" err="1" smtClean="0"/>
              <a:t>Semantic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Cond</a:t>
            </a:r>
            <a:r>
              <a:rPr lang="de-DE" sz="2400" b="1" dirty="0" smtClean="0"/>
              <a:t>. &amp;</a:t>
            </a:r>
            <a:r>
              <a:rPr lang="de-DE" sz="2400" b="1" dirty="0" smtClean="0"/>
              <a:t> Meth. </a:t>
            </a:r>
            <a:r>
              <a:rPr lang="de-DE" sz="2400" b="1" dirty="0" err="1" smtClean="0"/>
              <a:t>CheckPruningPermission</a:t>
            </a:r>
            <a:endParaRPr lang="en-US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55</a:t>
            </a:fld>
            <a:endParaRPr lang="de-DE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4" y="1850985"/>
            <a:ext cx="8314206" cy="4211881"/>
          </a:xfr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08" y="2701172"/>
            <a:ext cx="4800600" cy="78105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79512" y="1761528"/>
            <a:ext cx="1296144" cy="31450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llipse 2"/>
          <p:cNvSpPr/>
          <p:nvPr/>
        </p:nvSpPr>
        <p:spPr>
          <a:xfrm>
            <a:off x="6372199" y="5120285"/>
            <a:ext cx="2591523" cy="64216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6524599" y="3290896"/>
            <a:ext cx="2591523" cy="64216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Soft. Tools </a:t>
            </a:r>
            <a:br>
              <a:rPr lang="de-DE" dirty="0" smtClean="0"/>
            </a:br>
            <a:r>
              <a:rPr lang="de-DE" dirty="0" smtClean="0"/>
              <a:t>Summary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sz="2400" b="1" dirty="0" smtClean="0"/>
              <a:t>Working </a:t>
            </a:r>
            <a:r>
              <a:rPr lang="de-DE" sz="2400" b="1" dirty="0" err="1" smtClean="0"/>
              <a:t>with</a:t>
            </a:r>
            <a:r>
              <a:rPr lang="de-DE" sz="2400" b="1" dirty="0" smtClean="0"/>
              <a:t> MATLAB SES </a:t>
            </a:r>
            <a:r>
              <a:rPr lang="de-DE" sz="2400" b="1" dirty="0" err="1" smtClean="0"/>
              <a:t>tbx</a:t>
            </a:r>
            <a:r>
              <a:rPr lang="de-DE" sz="2400" b="1" dirty="0" smtClean="0"/>
              <a:t>.</a:t>
            </a:r>
            <a:endParaRPr lang="en-US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795608"/>
            <a:ext cx="8363272" cy="4873752"/>
          </a:xfrm>
        </p:spPr>
        <p:txBody>
          <a:bodyPr>
            <a:normAutofit fontScale="85000" lnSpcReduction="10000"/>
          </a:bodyPr>
          <a:lstStyle/>
          <a:p>
            <a:pPr marL="731520" lvl="2" indent="0">
              <a:buNone/>
            </a:pPr>
            <a:endParaRPr lang="de-DE" dirty="0"/>
          </a:p>
          <a:p>
            <a:r>
              <a:rPr lang="de-DE" dirty="0" err="1" smtClean="0"/>
              <a:t>Build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MB {SL, SE, SSC </a:t>
            </a:r>
            <a:r>
              <a:rPr lang="de-DE" dirty="0" err="1" smtClean="0"/>
              <a:t>blocks</a:t>
            </a:r>
            <a:r>
              <a:rPr lang="de-DE" dirty="0" smtClean="0"/>
              <a:t>, user-</a:t>
            </a:r>
            <a:r>
              <a:rPr lang="de-DE" dirty="0" err="1" smtClean="0"/>
              <a:t>def</a:t>
            </a:r>
            <a:r>
              <a:rPr lang="de-DE" dirty="0" smtClean="0"/>
              <a:t>. </a:t>
            </a:r>
            <a:r>
              <a:rPr lang="de-DE" dirty="0" err="1"/>
              <a:t>m</a:t>
            </a:r>
            <a:r>
              <a:rPr lang="de-DE" dirty="0" err="1" smtClean="0"/>
              <a:t>odels</a:t>
            </a:r>
            <a:r>
              <a:rPr lang="de-DE" dirty="0" smtClean="0"/>
              <a:t>}</a:t>
            </a:r>
          </a:p>
          <a:p>
            <a:r>
              <a:rPr lang="de-DE" dirty="0" smtClean="0"/>
              <a:t>Model SES </a:t>
            </a:r>
            <a:r>
              <a:rPr lang="de-DE" dirty="0" err="1" smtClean="0"/>
              <a:t>with</a:t>
            </a:r>
            <a:r>
              <a:rPr lang="de-DE" dirty="0" smtClean="0"/>
              <a:t> GUI-</a:t>
            </a:r>
            <a:r>
              <a:rPr lang="de-DE" dirty="0" err="1" smtClean="0"/>
              <a:t>based</a:t>
            </a:r>
            <a:r>
              <a:rPr lang="de-DE" dirty="0"/>
              <a:t> </a:t>
            </a:r>
            <a:r>
              <a:rPr lang="de-DE" dirty="0" err="1" smtClean="0"/>
              <a:t>editor</a:t>
            </a:r>
            <a:endParaRPr lang="de-DE" dirty="0" smtClean="0"/>
          </a:p>
          <a:p>
            <a:endParaRPr lang="de-DE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de-DE" sz="2500" dirty="0" smtClean="0"/>
              <a:t>SES</a:t>
            </a:r>
            <a:r>
              <a:rPr lang="de-DE" sz="2500" dirty="0"/>
              <a:t>, </a:t>
            </a:r>
            <a:r>
              <a:rPr lang="de-DE" sz="2500" dirty="0" smtClean="0"/>
              <a:t>PES, FPES </a:t>
            </a:r>
            <a:r>
              <a:rPr lang="de-DE" sz="2500" dirty="0" err="1"/>
              <a:t>are</a:t>
            </a:r>
            <a:r>
              <a:rPr lang="de-DE" sz="2500" dirty="0"/>
              <a:t> MATLAB </a:t>
            </a:r>
            <a:r>
              <a:rPr lang="de-DE" sz="2500" dirty="0" err="1"/>
              <a:t>data</a:t>
            </a:r>
            <a:r>
              <a:rPr lang="de-DE" sz="2500" dirty="0"/>
              <a:t> </a:t>
            </a:r>
            <a:r>
              <a:rPr lang="de-DE" sz="2500" dirty="0" err="1" smtClean="0"/>
              <a:t>struct</a:t>
            </a:r>
            <a:r>
              <a:rPr lang="de-DE" sz="2500" dirty="0" smtClean="0"/>
              <a:t>. (</a:t>
            </a:r>
            <a:r>
              <a:rPr lang="de-DE" sz="2500" dirty="0" err="1" smtClean="0"/>
              <a:t>exp</a:t>
            </a:r>
            <a:r>
              <a:rPr lang="de-DE" sz="2500" dirty="0" smtClean="0"/>
              <a:t>. </a:t>
            </a:r>
            <a:r>
              <a:rPr lang="de-DE" sz="2500" dirty="0" err="1"/>
              <a:t>to</a:t>
            </a:r>
            <a:r>
              <a:rPr lang="de-DE" sz="2500" dirty="0"/>
              <a:t> XML</a:t>
            </a:r>
            <a:r>
              <a:rPr lang="de-DE" sz="2500" dirty="0" smtClean="0"/>
              <a:t>)</a:t>
            </a:r>
            <a:endParaRPr lang="de-DE" dirty="0" smtClean="0"/>
          </a:p>
          <a:p>
            <a:r>
              <a:rPr lang="de-DE" dirty="0" smtClean="0"/>
              <a:t>All </a:t>
            </a:r>
            <a:r>
              <a:rPr lang="de-DE" dirty="0" err="1"/>
              <a:t>m</a:t>
            </a:r>
            <a:r>
              <a:rPr lang="de-DE" dirty="0" err="1" smtClean="0"/>
              <a:t>ethods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err="1" smtClean="0"/>
              <a:t>pruning</a:t>
            </a:r>
            <a:r>
              <a:rPr lang="de-DE" dirty="0" smtClean="0"/>
              <a:t>, ...)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callable</a:t>
            </a:r>
            <a:r>
              <a:rPr lang="de-DE" dirty="0" smtClean="0"/>
              <a:t> in </a:t>
            </a:r>
            <a:r>
              <a:rPr lang="de-DE" dirty="0" err="1" smtClean="0"/>
              <a:t>editor</a:t>
            </a:r>
            <a:r>
              <a:rPr lang="de-DE" dirty="0" smtClean="0"/>
              <a:t> | </a:t>
            </a:r>
            <a:r>
              <a:rPr lang="de-DE" dirty="0" err="1" smtClean="0"/>
              <a:t>from</a:t>
            </a:r>
            <a:r>
              <a:rPr lang="de-DE" dirty="0" smtClean="0"/>
              <a:t> MATLAB</a:t>
            </a:r>
          </a:p>
          <a:p>
            <a:r>
              <a:rPr lang="de-DE" dirty="0" err="1" smtClean="0"/>
              <a:t>Generic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builder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Simulink &amp; MATLAB/DEVS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Dymola</a:t>
            </a:r>
            <a:r>
              <a:rPr lang="de-DE" dirty="0" smtClean="0"/>
              <a:t>, Open </a:t>
            </a:r>
            <a:r>
              <a:rPr lang="de-DE" dirty="0" err="1" smtClean="0"/>
              <a:t>Modelica</a:t>
            </a:r>
            <a:r>
              <a:rPr lang="de-DE" dirty="0" smtClean="0"/>
              <a:t>, </a:t>
            </a:r>
            <a:r>
              <a:rPr lang="de-DE" dirty="0" err="1" smtClean="0"/>
              <a:t>Xcos</a:t>
            </a:r>
            <a:r>
              <a:rPr lang="de-DE" dirty="0" smtClean="0"/>
              <a:t> (WIP))</a:t>
            </a:r>
          </a:p>
          <a:p>
            <a:endParaRPr lang="de-DE" dirty="0" smtClean="0"/>
          </a:p>
          <a:p>
            <a:r>
              <a:rPr lang="de-DE" dirty="0" smtClean="0"/>
              <a:t>“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“ </a:t>
            </a:r>
            <a:r>
              <a:rPr lang="de-DE" dirty="0" err="1" smtClean="0"/>
              <a:t>experiments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an EC (e.g. via </a:t>
            </a:r>
            <a:r>
              <a:rPr lang="de-DE" dirty="0"/>
              <a:t>MATLAB </a:t>
            </a:r>
            <a:r>
              <a:rPr lang="de-DE" dirty="0" err="1" smtClean="0"/>
              <a:t>script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Tbx</a:t>
            </a:r>
            <a:r>
              <a:rPr lang="de-DE" dirty="0" smtClean="0"/>
              <a:t>. </a:t>
            </a:r>
            <a:r>
              <a:rPr lang="de-DE" dirty="0" err="1" smtClean="0"/>
              <a:t>includes</a:t>
            </a:r>
            <a:r>
              <a:rPr lang="de-DE" dirty="0" smtClean="0"/>
              <a:t> step-</a:t>
            </a:r>
            <a:r>
              <a:rPr lang="de-DE" dirty="0" err="1" smtClean="0"/>
              <a:t>by</a:t>
            </a:r>
            <a:r>
              <a:rPr lang="de-DE" dirty="0" smtClean="0"/>
              <a:t>-step </a:t>
            </a:r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online </a:t>
            </a:r>
            <a:r>
              <a:rPr lang="de-DE" dirty="0" err="1" smtClean="0"/>
              <a:t>doc</a:t>
            </a:r>
            <a:endParaRPr lang="de-DE" dirty="0" smtClean="0"/>
          </a:p>
          <a:p>
            <a:endParaRPr lang="de-DE" dirty="0"/>
          </a:p>
          <a:p>
            <a:r>
              <a:rPr lang="de-DE" b="1" u="sng" dirty="0" err="1" smtClean="0"/>
              <a:t>Some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restrictions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for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pruning</a:t>
            </a:r>
            <a:r>
              <a:rPr lang="de-DE" dirty="0" smtClean="0"/>
              <a:t> (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Specialization</a:t>
            </a:r>
            <a:r>
              <a:rPr lang="de-DE" dirty="0" smtClean="0"/>
              <a:t> </a:t>
            </a:r>
            <a:r>
              <a:rPr lang="de-DE" dirty="0" err="1" smtClean="0"/>
              <a:t>Siblings</a:t>
            </a:r>
            <a:r>
              <a:rPr lang="de-DE" dirty="0" smtClean="0"/>
              <a:t>, ...)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Old Yoga </a:t>
            </a:r>
            <a:r>
              <a:rPr lang="de-DE" dirty="0" err="1" smtClean="0"/>
              <a:t>Wisdom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000" b="1" dirty="0" smtClean="0"/>
              <a:t>1% </a:t>
            </a:r>
            <a:r>
              <a:rPr lang="de-DE" sz="3000" b="1" dirty="0" err="1" smtClean="0"/>
              <a:t>is</a:t>
            </a:r>
            <a:r>
              <a:rPr lang="de-DE" sz="3000" b="1" dirty="0" smtClean="0"/>
              <a:t> </a:t>
            </a:r>
            <a:r>
              <a:rPr lang="de-DE" sz="3000" b="1" dirty="0" err="1" smtClean="0"/>
              <a:t>theory</a:t>
            </a:r>
            <a:endParaRPr lang="de-DE" sz="3000" b="1" dirty="0" smtClean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3000" b="1" dirty="0" smtClean="0"/>
              <a:t>                                        99% </a:t>
            </a:r>
            <a:r>
              <a:rPr lang="de-DE" sz="3000" b="1" dirty="0" err="1" smtClean="0"/>
              <a:t>are</a:t>
            </a:r>
            <a:r>
              <a:rPr lang="de-DE" sz="3000" b="1" dirty="0" smtClean="0"/>
              <a:t> </a:t>
            </a:r>
            <a:r>
              <a:rPr lang="de-DE" sz="3000" b="1" dirty="0" err="1" smtClean="0"/>
              <a:t>practice</a:t>
            </a:r>
            <a:endParaRPr lang="de-DE" sz="3000" b="1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57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8236092" cy="27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Soft. Tools </a:t>
            </a:r>
            <a:br>
              <a:rPr lang="de-DE" dirty="0" smtClean="0"/>
            </a:br>
            <a:r>
              <a:rPr lang="de-DE" sz="2400" b="1" dirty="0" smtClean="0"/>
              <a:t>Live Demo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MATLAB SES </a:t>
            </a:r>
            <a:r>
              <a:rPr lang="de-DE" sz="2400" b="1" dirty="0" err="1"/>
              <a:t>T</a:t>
            </a:r>
            <a:r>
              <a:rPr lang="de-DE" sz="2400" b="1" dirty="0" err="1" smtClean="0"/>
              <a:t>bx</a:t>
            </a:r>
            <a:endParaRPr lang="en-US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err="1" smtClean="0"/>
              <a:t>Introductory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r>
              <a:rPr lang="de-DE" dirty="0" err="1" smtClean="0"/>
              <a:t>Reactive</a:t>
            </a:r>
            <a:r>
              <a:rPr lang="de-DE" dirty="0" smtClean="0"/>
              <a:t> “</a:t>
            </a:r>
            <a:r>
              <a:rPr lang="de-DE" dirty="0" err="1" smtClean="0"/>
              <a:t>Closed</a:t>
            </a:r>
            <a:r>
              <a:rPr lang="de-DE" dirty="0" smtClean="0"/>
              <a:t> Loop Study“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simplified</a:t>
            </a:r>
            <a:r>
              <a:rPr lang="de-DE" dirty="0" smtClean="0"/>
              <a:t> CS1</a:t>
            </a:r>
            <a:endParaRPr lang="de-DE" b="1" dirty="0" smtClean="0"/>
          </a:p>
          <a:p>
            <a:pPr lvl="1"/>
            <a:r>
              <a:rPr lang="de-DE" b="1" dirty="0" err="1" smtClean="0"/>
              <a:t>Objective</a:t>
            </a:r>
            <a:r>
              <a:rPr lang="de-DE" b="1" dirty="0" smtClean="0"/>
              <a:t>:</a:t>
            </a:r>
            <a:r>
              <a:rPr lang="de-DE" dirty="0" smtClean="0"/>
              <a:t> Find </a:t>
            </a:r>
            <a:r>
              <a:rPr lang="de-DE" dirty="0" err="1" smtClean="0"/>
              <a:t>best</a:t>
            </a:r>
            <a:r>
              <a:rPr lang="de-DE" dirty="0" smtClean="0"/>
              <a:t> design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given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sz="1800" dirty="0" smtClean="0"/>
              <a:t>(min. </a:t>
            </a:r>
            <a:r>
              <a:rPr lang="de-DE" sz="1800" dirty="0" err="1" smtClean="0"/>
              <a:t>variance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amp.</a:t>
            </a:r>
            <a:r>
              <a:rPr lang="de-DE" sz="1800" dirty="0" smtClean="0"/>
              <a:t>)</a:t>
            </a:r>
          </a:p>
          <a:p>
            <a:pPr lvl="1"/>
            <a:endParaRPr lang="de-DE" b="1" dirty="0" smtClean="0"/>
          </a:p>
          <a:p>
            <a:pPr lvl="1"/>
            <a:r>
              <a:rPr lang="de-DE" b="1" dirty="0" smtClean="0"/>
              <a:t>Experiment Control (EC):</a:t>
            </a:r>
          </a:p>
          <a:p>
            <a:pPr lvl="2"/>
            <a:r>
              <a:rPr lang="de-DE" dirty="0" err="1" smtClean="0"/>
              <a:t>Def</a:t>
            </a:r>
            <a:r>
              <a:rPr lang="de-DE" dirty="0" smtClean="0"/>
              <a:t>. </a:t>
            </a:r>
            <a:r>
              <a:rPr lang="de-DE" dirty="0" err="1"/>
              <a:t>o</a:t>
            </a:r>
            <a:r>
              <a:rPr lang="de-DE" dirty="0" err="1" smtClean="0"/>
              <a:t>f</a:t>
            </a:r>
            <a:r>
              <a:rPr lang="de-DE" dirty="0" smtClean="0"/>
              <a:t> </a:t>
            </a:r>
            <a:r>
              <a:rPr lang="de-DE" dirty="0" err="1" smtClean="0"/>
              <a:t>ref</a:t>
            </a:r>
            <a:r>
              <a:rPr lang="de-DE" dirty="0" smtClean="0"/>
              <a:t>. </a:t>
            </a:r>
            <a:r>
              <a:rPr lang="de-DE" dirty="0" err="1" smtClean="0"/>
              <a:t>signal</a:t>
            </a:r>
            <a:endParaRPr lang="de-DE" dirty="0" smtClean="0"/>
          </a:p>
          <a:p>
            <a:pPr lvl="2"/>
            <a:r>
              <a:rPr lang="de-DE" dirty="0" smtClean="0">
                <a:solidFill>
                  <a:srgbClr val="FF0000"/>
                </a:solidFill>
              </a:rPr>
              <a:t>Study </a:t>
            </a:r>
            <a:r>
              <a:rPr lang="de-DE" dirty="0" err="1" smtClean="0">
                <a:solidFill>
                  <a:srgbClr val="FF0000"/>
                </a:solidFill>
              </a:rPr>
              <a:t>systems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>
                <a:solidFill>
                  <a:srgbClr val="FF0000"/>
                </a:solidFill>
              </a:rPr>
              <a:t> simple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complex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(1 x sine &amp; </a:t>
            </a:r>
            <a:r>
              <a:rPr lang="de-DE" dirty="0" err="1" smtClean="0"/>
              <a:t>lc_ctrl</a:t>
            </a:r>
            <a:r>
              <a:rPr lang="de-DE" dirty="0" smtClean="0"/>
              <a:t> → 3 x sine &amp; </a:t>
            </a:r>
            <a:r>
              <a:rPr lang="de-DE" dirty="0" err="1" smtClean="0"/>
              <a:t>nc_ctrl</a:t>
            </a:r>
            <a:r>
              <a:rPr lang="de-DE" dirty="0" smtClean="0"/>
              <a:t>)</a:t>
            </a:r>
          </a:p>
          <a:p>
            <a:pPr lvl="2"/>
            <a:r>
              <a:rPr lang="de-DE" b="1" dirty="0" smtClean="0"/>
              <a:t>STOP</a:t>
            </a:r>
            <a:r>
              <a:rPr lang="de-DE" dirty="0" smtClean="0"/>
              <a:t> a </a:t>
            </a:r>
            <a:r>
              <a:rPr lang="de-DE" b="1" dirty="0" err="1" smtClean="0"/>
              <a:t>ctrl</a:t>
            </a:r>
            <a:r>
              <a:rPr lang="de-DE" b="1" dirty="0" smtClean="0"/>
              <a:t> type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overshoots</a:t>
            </a:r>
            <a:r>
              <a:rPr lang="de-DE" dirty="0" smtClean="0"/>
              <a:t> </a:t>
            </a:r>
            <a:r>
              <a:rPr lang="de-DE" dirty="0" err="1" smtClean="0"/>
              <a:t>ref</a:t>
            </a:r>
            <a:r>
              <a:rPr lang="de-DE" dirty="0" smtClean="0"/>
              <a:t>. </a:t>
            </a:r>
            <a:r>
              <a:rPr lang="de-DE" dirty="0" err="1"/>
              <a:t>s</a:t>
            </a:r>
            <a:r>
              <a:rPr lang="de-DE" dirty="0" err="1" smtClean="0"/>
              <a:t>ig</a:t>
            </a:r>
            <a:r>
              <a:rPr lang="de-DE" dirty="0" smtClean="0"/>
              <a:t>.</a:t>
            </a:r>
          </a:p>
          <a:p>
            <a:pPr lvl="2"/>
            <a:r>
              <a:rPr lang="de-DE" dirty="0" err="1" smtClean="0"/>
              <a:t>Determine</a:t>
            </a:r>
            <a:r>
              <a:rPr lang="de-DE" dirty="0" smtClean="0"/>
              <a:t> </a:t>
            </a:r>
            <a:r>
              <a:rPr lang="en-US" dirty="0" smtClean="0"/>
              <a:t>system with min. variance</a:t>
            </a:r>
            <a:endParaRPr lang="de-DE" dirty="0" smtClean="0"/>
          </a:p>
        </p:txBody>
      </p:sp>
      <p:grpSp>
        <p:nvGrpSpPr>
          <p:cNvPr id="5" name="Gruppieren 4"/>
          <p:cNvGrpSpPr/>
          <p:nvPr/>
        </p:nvGrpSpPr>
        <p:grpSpPr>
          <a:xfrm>
            <a:off x="6136145" y="3664420"/>
            <a:ext cx="2808312" cy="2287680"/>
            <a:chOff x="5220072" y="2079714"/>
            <a:chExt cx="3891808" cy="331544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2079714"/>
              <a:ext cx="3891808" cy="3315449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510367"/>
              <a:ext cx="541705" cy="32502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465" y="2322308"/>
              <a:ext cx="541705" cy="32502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976" y="2236076"/>
              <a:ext cx="541705" cy="325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44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Soft. Tools </a:t>
            </a:r>
            <a:br>
              <a:rPr lang="de-DE" dirty="0" smtClean="0"/>
            </a:br>
            <a:r>
              <a:rPr lang="de-DE" sz="2400" b="1" dirty="0" smtClean="0"/>
              <a:t>Live Demo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MATLAB SES </a:t>
            </a:r>
            <a:r>
              <a:rPr lang="de-DE" sz="2400" b="1" dirty="0" err="1"/>
              <a:t>T</a:t>
            </a:r>
            <a:r>
              <a:rPr lang="de-DE" sz="2400" b="1" dirty="0" err="1" smtClean="0"/>
              <a:t>bx</a:t>
            </a:r>
            <a:endParaRPr lang="en-US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59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err="1" smtClean="0"/>
              <a:t>Introductory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(</a:t>
            </a:r>
            <a:r>
              <a:rPr lang="de-DE" dirty="0" err="1" smtClean="0"/>
              <a:t>simplified</a:t>
            </a:r>
            <a:r>
              <a:rPr lang="de-DE" dirty="0" smtClean="0"/>
              <a:t> )CS1</a:t>
            </a:r>
            <a:endParaRPr lang="de-DE" b="1" dirty="0" smtClean="0"/>
          </a:p>
          <a:p>
            <a:pPr lvl="1"/>
            <a:r>
              <a:rPr lang="de-DE" b="1" dirty="0" err="1" smtClean="0"/>
              <a:t>Objective</a:t>
            </a:r>
            <a:r>
              <a:rPr lang="de-DE" b="1" dirty="0" smtClean="0"/>
              <a:t>:</a:t>
            </a:r>
            <a:r>
              <a:rPr lang="de-DE" dirty="0" smtClean="0"/>
              <a:t> Find </a:t>
            </a:r>
            <a:r>
              <a:rPr lang="de-DE" dirty="0" err="1" smtClean="0"/>
              <a:t>best</a:t>
            </a:r>
            <a:r>
              <a:rPr lang="de-DE" dirty="0" smtClean="0"/>
              <a:t> design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given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sz="1800" dirty="0" smtClean="0"/>
              <a:t>(min. </a:t>
            </a:r>
            <a:r>
              <a:rPr lang="de-DE" sz="1800" dirty="0" err="1" smtClean="0"/>
              <a:t>variance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amp.</a:t>
            </a:r>
            <a:r>
              <a:rPr lang="de-DE" sz="1800" dirty="0" smtClean="0"/>
              <a:t>)</a:t>
            </a:r>
          </a:p>
          <a:p>
            <a:pPr lvl="1"/>
            <a:r>
              <a:rPr lang="de-DE" b="1" dirty="0" smtClean="0"/>
              <a:t>Experiment Control (EC):</a:t>
            </a:r>
          </a:p>
          <a:p>
            <a:pPr lvl="2"/>
            <a:r>
              <a:rPr lang="de-DE" dirty="0" err="1" smtClean="0"/>
              <a:t>Def</a:t>
            </a:r>
            <a:r>
              <a:rPr lang="de-DE" dirty="0" smtClean="0"/>
              <a:t>. </a:t>
            </a:r>
            <a:r>
              <a:rPr lang="de-DE" dirty="0" err="1"/>
              <a:t>o</a:t>
            </a:r>
            <a:r>
              <a:rPr lang="de-DE" dirty="0" err="1" smtClean="0"/>
              <a:t>f</a:t>
            </a:r>
            <a:r>
              <a:rPr lang="de-DE" dirty="0" smtClean="0"/>
              <a:t> </a:t>
            </a:r>
            <a:r>
              <a:rPr lang="de-DE" dirty="0" err="1" smtClean="0"/>
              <a:t>ref</a:t>
            </a:r>
            <a:r>
              <a:rPr lang="de-DE" dirty="0" smtClean="0"/>
              <a:t>. </a:t>
            </a:r>
            <a:r>
              <a:rPr lang="de-DE" dirty="0" err="1" smtClean="0"/>
              <a:t>signal</a:t>
            </a:r>
            <a:endParaRPr lang="de-DE" dirty="0" smtClean="0"/>
          </a:p>
          <a:p>
            <a:pPr lvl="2"/>
            <a:r>
              <a:rPr lang="de-DE" dirty="0" smtClean="0"/>
              <a:t>Study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simple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(1 x sine &amp; </a:t>
            </a:r>
            <a:r>
              <a:rPr lang="de-DE" dirty="0" err="1" smtClean="0"/>
              <a:t>lc_ctrl</a:t>
            </a:r>
            <a:r>
              <a:rPr lang="de-DE" dirty="0" smtClean="0"/>
              <a:t> → 3 x sine &amp; </a:t>
            </a:r>
            <a:r>
              <a:rPr lang="de-DE" dirty="0" err="1" smtClean="0"/>
              <a:t>nc_ctrl</a:t>
            </a:r>
            <a:r>
              <a:rPr lang="de-DE" dirty="0" smtClean="0"/>
              <a:t>)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136145" y="3664420"/>
            <a:ext cx="2808312" cy="2287680"/>
            <a:chOff x="5220072" y="2079714"/>
            <a:chExt cx="3891808" cy="331544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2079714"/>
              <a:ext cx="3891808" cy="3315449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510367"/>
              <a:ext cx="541705" cy="32502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465" y="2322308"/>
              <a:ext cx="541705" cy="32502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976" y="2236076"/>
              <a:ext cx="541705" cy="325024"/>
            </a:xfrm>
            <a:prstGeom prst="rect">
              <a:avLst/>
            </a:prstGeom>
          </p:spPr>
        </p:pic>
      </p:grpSp>
      <p:sp>
        <p:nvSpPr>
          <p:cNvPr id="20" name="Freihandform 19"/>
          <p:cNvSpPr/>
          <p:nvPr/>
        </p:nvSpPr>
        <p:spPr>
          <a:xfrm>
            <a:off x="6022033" y="3501008"/>
            <a:ext cx="1860726" cy="2543504"/>
          </a:xfrm>
          <a:custGeom>
            <a:avLst/>
            <a:gdLst>
              <a:gd name="connsiteX0" fmla="*/ 736119 w 1860726"/>
              <a:gd name="connsiteY0" fmla="*/ 283780 h 2543504"/>
              <a:gd name="connsiteX1" fmla="*/ 694077 w 1860726"/>
              <a:gd name="connsiteY1" fmla="*/ 115614 h 2543504"/>
              <a:gd name="connsiteX2" fmla="*/ 588974 w 1860726"/>
              <a:gd name="connsiteY2" fmla="*/ 63062 h 2543504"/>
              <a:gd name="connsiteX3" fmla="*/ 441829 w 1860726"/>
              <a:gd name="connsiteY3" fmla="*/ 21021 h 2543504"/>
              <a:gd name="connsiteX4" fmla="*/ 389277 w 1860726"/>
              <a:gd name="connsiteY4" fmla="*/ 0 h 2543504"/>
              <a:gd name="connsiteX5" fmla="*/ 168560 w 1860726"/>
              <a:gd name="connsiteY5" fmla="*/ 21021 h 2543504"/>
              <a:gd name="connsiteX6" fmla="*/ 137029 w 1860726"/>
              <a:gd name="connsiteY6" fmla="*/ 31531 h 2543504"/>
              <a:gd name="connsiteX7" fmla="*/ 52946 w 1860726"/>
              <a:gd name="connsiteY7" fmla="*/ 52552 h 2543504"/>
              <a:gd name="connsiteX8" fmla="*/ 10905 w 1860726"/>
              <a:gd name="connsiteY8" fmla="*/ 63062 h 2543504"/>
              <a:gd name="connsiteX9" fmla="*/ 21415 w 1860726"/>
              <a:gd name="connsiteY9" fmla="*/ 126125 h 2543504"/>
              <a:gd name="connsiteX10" fmla="*/ 31926 w 1860726"/>
              <a:gd name="connsiteY10" fmla="*/ 178676 h 2543504"/>
              <a:gd name="connsiteX11" fmla="*/ 63457 w 1860726"/>
              <a:gd name="connsiteY11" fmla="*/ 241738 h 2543504"/>
              <a:gd name="connsiteX12" fmla="*/ 52946 w 1860726"/>
              <a:gd name="connsiteY12" fmla="*/ 304800 h 2543504"/>
              <a:gd name="connsiteX13" fmla="*/ 21415 w 1860726"/>
              <a:gd name="connsiteY13" fmla="*/ 409904 h 2543504"/>
              <a:gd name="connsiteX14" fmla="*/ 21415 w 1860726"/>
              <a:gd name="connsiteY14" fmla="*/ 599090 h 2543504"/>
              <a:gd name="connsiteX15" fmla="*/ 42436 w 1860726"/>
              <a:gd name="connsiteY15" fmla="*/ 662152 h 2543504"/>
              <a:gd name="connsiteX16" fmla="*/ 52946 w 1860726"/>
              <a:gd name="connsiteY16" fmla="*/ 704194 h 2543504"/>
              <a:gd name="connsiteX17" fmla="*/ 63457 w 1860726"/>
              <a:gd name="connsiteY17" fmla="*/ 1156138 h 2543504"/>
              <a:gd name="connsiteX18" fmla="*/ 84477 w 1860726"/>
              <a:gd name="connsiteY18" fmla="*/ 1229711 h 2543504"/>
              <a:gd name="connsiteX19" fmla="*/ 94988 w 1860726"/>
              <a:gd name="connsiteY19" fmla="*/ 1387366 h 2543504"/>
              <a:gd name="connsiteX20" fmla="*/ 116008 w 1860726"/>
              <a:gd name="connsiteY20" fmla="*/ 1502980 h 2543504"/>
              <a:gd name="connsiteX21" fmla="*/ 126519 w 1860726"/>
              <a:gd name="connsiteY21" fmla="*/ 1545021 h 2543504"/>
              <a:gd name="connsiteX22" fmla="*/ 147539 w 1860726"/>
              <a:gd name="connsiteY22" fmla="*/ 1650125 h 2543504"/>
              <a:gd name="connsiteX23" fmla="*/ 179070 w 1860726"/>
              <a:gd name="connsiteY23" fmla="*/ 1723697 h 2543504"/>
              <a:gd name="connsiteX24" fmla="*/ 221112 w 1860726"/>
              <a:gd name="connsiteY24" fmla="*/ 1828800 h 2543504"/>
              <a:gd name="connsiteX25" fmla="*/ 252643 w 1860726"/>
              <a:gd name="connsiteY25" fmla="*/ 1881352 h 2543504"/>
              <a:gd name="connsiteX26" fmla="*/ 294684 w 1860726"/>
              <a:gd name="connsiteY26" fmla="*/ 1944414 h 2543504"/>
              <a:gd name="connsiteX27" fmla="*/ 336726 w 1860726"/>
              <a:gd name="connsiteY27" fmla="*/ 2017987 h 2543504"/>
              <a:gd name="connsiteX28" fmla="*/ 399788 w 1860726"/>
              <a:gd name="connsiteY28" fmla="*/ 2060028 h 2543504"/>
              <a:gd name="connsiteX29" fmla="*/ 462850 w 1860726"/>
              <a:gd name="connsiteY29" fmla="*/ 2102069 h 2543504"/>
              <a:gd name="connsiteX30" fmla="*/ 567953 w 1860726"/>
              <a:gd name="connsiteY30" fmla="*/ 2133600 h 2543504"/>
              <a:gd name="connsiteX31" fmla="*/ 830712 w 1860726"/>
              <a:gd name="connsiteY31" fmla="*/ 2123090 h 2543504"/>
              <a:gd name="connsiteX32" fmla="*/ 862243 w 1860726"/>
              <a:gd name="connsiteY32" fmla="*/ 2112580 h 2543504"/>
              <a:gd name="connsiteX33" fmla="*/ 925305 w 1860726"/>
              <a:gd name="connsiteY33" fmla="*/ 2123090 h 2543504"/>
              <a:gd name="connsiteX34" fmla="*/ 1135512 w 1860726"/>
              <a:gd name="connsiteY34" fmla="*/ 2133600 h 2543504"/>
              <a:gd name="connsiteX35" fmla="*/ 1156533 w 1860726"/>
              <a:gd name="connsiteY35" fmla="*/ 2165131 h 2543504"/>
              <a:gd name="connsiteX36" fmla="*/ 1177553 w 1860726"/>
              <a:gd name="connsiteY36" fmla="*/ 2228194 h 2543504"/>
              <a:gd name="connsiteX37" fmla="*/ 1188064 w 1860726"/>
              <a:gd name="connsiteY37" fmla="*/ 2259725 h 2543504"/>
              <a:gd name="connsiteX38" fmla="*/ 1209084 w 1860726"/>
              <a:gd name="connsiteY38" fmla="*/ 2343807 h 2543504"/>
              <a:gd name="connsiteX39" fmla="*/ 1230105 w 1860726"/>
              <a:gd name="connsiteY39" fmla="*/ 2406869 h 2543504"/>
              <a:gd name="connsiteX40" fmla="*/ 1272146 w 1860726"/>
              <a:gd name="connsiteY40" fmla="*/ 2469931 h 2543504"/>
              <a:gd name="connsiteX41" fmla="*/ 1303677 w 1860726"/>
              <a:gd name="connsiteY41" fmla="*/ 2480442 h 2543504"/>
              <a:gd name="connsiteX42" fmla="*/ 1398270 w 1860726"/>
              <a:gd name="connsiteY42" fmla="*/ 2522483 h 2543504"/>
              <a:gd name="connsiteX43" fmla="*/ 1461333 w 1860726"/>
              <a:gd name="connsiteY43" fmla="*/ 2543504 h 2543504"/>
              <a:gd name="connsiteX44" fmla="*/ 1513884 w 1860726"/>
              <a:gd name="connsiteY44" fmla="*/ 2532994 h 2543504"/>
              <a:gd name="connsiteX45" fmla="*/ 1597967 w 1860726"/>
              <a:gd name="connsiteY45" fmla="*/ 2522483 h 2543504"/>
              <a:gd name="connsiteX46" fmla="*/ 1629498 w 1860726"/>
              <a:gd name="connsiteY46" fmla="*/ 2511973 h 2543504"/>
              <a:gd name="connsiteX47" fmla="*/ 1692560 w 1860726"/>
              <a:gd name="connsiteY47" fmla="*/ 2501462 h 2543504"/>
              <a:gd name="connsiteX48" fmla="*/ 1755622 w 1860726"/>
              <a:gd name="connsiteY48" fmla="*/ 2459421 h 2543504"/>
              <a:gd name="connsiteX49" fmla="*/ 1797664 w 1860726"/>
              <a:gd name="connsiteY49" fmla="*/ 2396359 h 2543504"/>
              <a:gd name="connsiteX50" fmla="*/ 1818684 w 1860726"/>
              <a:gd name="connsiteY50" fmla="*/ 2364828 h 2543504"/>
              <a:gd name="connsiteX51" fmla="*/ 1839705 w 1860726"/>
              <a:gd name="connsiteY51" fmla="*/ 2301766 h 2543504"/>
              <a:gd name="connsiteX52" fmla="*/ 1860726 w 1860726"/>
              <a:gd name="connsiteY52" fmla="*/ 2228194 h 2543504"/>
              <a:gd name="connsiteX53" fmla="*/ 1850215 w 1860726"/>
              <a:gd name="connsiteY53" fmla="*/ 2196662 h 2543504"/>
              <a:gd name="connsiteX54" fmla="*/ 1776643 w 1860726"/>
              <a:gd name="connsiteY54" fmla="*/ 2102069 h 2543504"/>
              <a:gd name="connsiteX55" fmla="*/ 1745112 w 1860726"/>
              <a:gd name="connsiteY55" fmla="*/ 2081049 h 2543504"/>
              <a:gd name="connsiteX56" fmla="*/ 1713581 w 1860726"/>
              <a:gd name="connsiteY56" fmla="*/ 2049518 h 2543504"/>
              <a:gd name="connsiteX57" fmla="*/ 1682050 w 1860726"/>
              <a:gd name="connsiteY57" fmla="*/ 2039007 h 2543504"/>
              <a:gd name="connsiteX58" fmla="*/ 1650519 w 1860726"/>
              <a:gd name="connsiteY58" fmla="*/ 2017987 h 2543504"/>
              <a:gd name="connsiteX59" fmla="*/ 1618988 w 1860726"/>
              <a:gd name="connsiteY59" fmla="*/ 2007476 h 2543504"/>
              <a:gd name="connsiteX60" fmla="*/ 1587457 w 1860726"/>
              <a:gd name="connsiteY60" fmla="*/ 1986456 h 2543504"/>
              <a:gd name="connsiteX61" fmla="*/ 1513884 w 1860726"/>
              <a:gd name="connsiteY61" fmla="*/ 1944414 h 2543504"/>
              <a:gd name="connsiteX62" fmla="*/ 1492864 w 1860726"/>
              <a:gd name="connsiteY62" fmla="*/ 1902373 h 2543504"/>
              <a:gd name="connsiteX63" fmla="*/ 1450822 w 1860726"/>
              <a:gd name="connsiteY63" fmla="*/ 1839311 h 2543504"/>
              <a:gd name="connsiteX64" fmla="*/ 1440312 w 1860726"/>
              <a:gd name="connsiteY64" fmla="*/ 1807780 h 2543504"/>
              <a:gd name="connsiteX65" fmla="*/ 1419291 w 1860726"/>
              <a:gd name="connsiteY65" fmla="*/ 1692166 h 2543504"/>
              <a:gd name="connsiteX66" fmla="*/ 1408781 w 1860726"/>
              <a:gd name="connsiteY66" fmla="*/ 1650125 h 2543504"/>
              <a:gd name="connsiteX67" fmla="*/ 1398270 w 1860726"/>
              <a:gd name="connsiteY67" fmla="*/ 1502980 h 2543504"/>
              <a:gd name="connsiteX68" fmla="*/ 1387760 w 1860726"/>
              <a:gd name="connsiteY68" fmla="*/ 1313794 h 2543504"/>
              <a:gd name="connsiteX69" fmla="*/ 1377250 w 1860726"/>
              <a:gd name="connsiteY69" fmla="*/ 1219200 h 2543504"/>
              <a:gd name="connsiteX70" fmla="*/ 1366739 w 1860726"/>
              <a:gd name="connsiteY70" fmla="*/ 1187669 h 2543504"/>
              <a:gd name="connsiteX71" fmla="*/ 1324698 w 1860726"/>
              <a:gd name="connsiteY71" fmla="*/ 1145628 h 2543504"/>
              <a:gd name="connsiteX72" fmla="*/ 1293167 w 1860726"/>
              <a:gd name="connsiteY72" fmla="*/ 1135118 h 2543504"/>
              <a:gd name="connsiteX73" fmla="*/ 1240615 w 1860726"/>
              <a:gd name="connsiteY73" fmla="*/ 1082566 h 2543504"/>
              <a:gd name="connsiteX74" fmla="*/ 1188064 w 1860726"/>
              <a:gd name="connsiteY74" fmla="*/ 1040525 h 2543504"/>
              <a:gd name="connsiteX75" fmla="*/ 1146022 w 1860726"/>
              <a:gd name="connsiteY75" fmla="*/ 987973 h 2543504"/>
              <a:gd name="connsiteX76" fmla="*/ 1082960 w 1860726"/>
              <a:gd name="connsiteY76" fmla="*/ 882869 h 2543504"/>
              <a:gd name="connsiteX77" fmla="*/ 1051429 w 1860726"/>
              <a:gd name="connsiteY77" fmla="*/ 809297 h 2543504"/>
              <a:gd name="connsiteX78" fmla="*/ 1040919 w 1860726"/>
              <a:gd name="connsiteY78" fmla="*/ 777766 h 2543504"/>
              <a:gd name="connsiteX79" fmla="*/ 977857 w 1860726"/>
              <a:gd name="connsiteY79" fmla="*/ 756745 h 2543504"/>
              <a:gd name="connsiteX80" fmla="*/ 914795 w 1860726"/>
              <a:gd name="connsiteY80" fmla="*/ 714704 h 2543504"/>
              <a:gd name="connsiteX81" fmla="*/ 883264 w 1860726"/>
              <a:gd name="connsiteY81" fmla="*/ 693683 h 2543504"/>
              <a:gd name="connsiteX82" fmla="*/ 830712 w 1860726"/>
              <a:gd name="connsiteY82" fmla="*/ 620111 h 2543504"/>
              <a:gd name="connsiteX83" fmla="*/ 799181 w 1860726"/>
              <a:gd name="connsiteY83" fmla="*/ 599090 h 2543504"/>
              <a:gd name="connsiteX84" fmla="*/ 778160 w 1860726"/>
              <a:gd name="connsiteY84" fmla="*/ 567559 h 2543504"/>
              <a:gd name="connsiteX85" fmla="*/ 767650 w 1860726"/>
              <a:gd name="connsiteY85" fmla="*/ 536028 h 2543504"/>
              <a:gd name="connsiteX86" fmla="*/ 746629 w 1860726"/>
              <a:gd name="connsiteY86" fmla="*/ 483476 h 2543504"/>
              <a:gd name="connsiteX87" fmla="*/ 736119 w 1860726"/>
              <a:gd name="connsiteY87" fmla="*/ 378373 h 2543504"/>
              <a:gd name="connsiteX88" fmla="*/ 736119 w 1860726"/>
              <a:gd name="connsiteY88" fmla="*/ 283780 h 254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60726" h="2543504">
                <a:moveTo>
                  <a:pt x="736119" y="283780"/>
                </a:moveTo>
                <a:cubicBezTo>
                  <a:pt x="729112" y="239987"/>
                  <a:pt x="732843" y="170995"/>
                  <a:pt x="694077" y="115614"/>
                </a:cubicBezTo>
                <a:cubicBezTo>
                  <a:pt x="669657" y="80729"/>
                  <a:pt x="623942" y="77049"/>
                  <a:pt x="588974" y="63062"/>
                </a:cubicBezTo>
                <a:cubicBezTo>
                  <a:pt x="469753" y="15376"/>
                  <a:pt x="617634" y="71252"/>
                  <a:pt x="441829" y="21021"/>
                </a:cubicBezTo>
                <a:cubicBezTo>
                  <a:pt x="423688" y="15838"/>
                  <a:pt x="406794" y="7007"/>
                  <a:pt x="389277" y="0"/>
                </a:cubicBezTo>
                <a:cubicBezTo>
                  <a:pt x="311881" y="5160"/>
                  <a:pt x="242496" y="4591"/>
                  <a:pt x="168560" y="21021"/>
                </a:cubicBezTo>
                <a:cubicBezTo>
                  <a:pt x="157745" y="23424"/>
                  <a:pt x="147717" y="28616"/>
                  <a:pt x="137029" y="31531"/>
                </a:cubicBezTo>
                <a:cubicBezTo>
                  <a:pt x="109157" y="39133"/>
                  <a:pt x="80974" y="45545"/>
                  <a:pt x="52946" y="52552"/>
                </a:cubicBezTo>
                <a:lnTo>
                  <a:pt x="10905" y="63062"/>
                </a:lnTo>
                <a:cubicBezTo>
                  <a:pt x="-8504" y="121294"/>
                  <a:pt x="-158" y="68597"/>
                  <a:pt x="21415" y="126125"/>
                </a:cubicBezTo>
                <a:cubicBezTo>
                  <a:pt x="27687" y="142852"/>
                  <a:pt x="27593" y="161345"/>
                  <a:pt x="31926" y="178676"/>
                </a:cubicBezTo>
                <a:cubicBezTo>
                  <a:pt x="40630" y="213490"/>
                  <a:pt x="42905" y="210910"/>
                  <a:pt x="63457" y="241738"/>
                </a:cubicBezTo>
                <a:cubicBezTo>
                  <a:pt x="59953" y="262759"/>
                  <a:pt x="57125" y="283903"/>
                  <a:pt x="52946" y="304800"/>
                </a:cubicBezTo>
                <a:cubicBezTo>
                  <a:pt x="45002" y="344519"/>
                  <a:pt x="34825" y="369675"/>
                  <a:pt x="21415" y="409904"/>
                </a:cubicBezTo>
                <a:cubicBezTo>
                  <a:pt x="7071" y="495969"/>
                  <a:pt x="2995" y="488571"/>
                  <a:pt x="21415" y="599090"/>
                </a:cubicBezTo>
                <a:cubicBezTo>
                  <a:pt x="25058" y="620946"/>
                  <a:pt x="37062" y="640656"/>
                  <a:pt x="42436" y="662152"/>
                </a:cubicBezTo>
                <a:lnTo>
                  <a:pt x="52946" y="704194"/>
                </a:lnTo>
                <a:cubicBezTo>
                  <a:pt x="56450" y="854842"/>
                  <a:pt x="54432" y="1005720"/>
                  <a:pt x="63457" y="1156138"/>
                </a:cubicBezTo>
                <a:cubicBezTo>
                  <a:pt x="64985" y="1181598"/>
                  <a:pt x="81031" y="1204439"/>
                  <a:pt x="84477" y="1229711"/>
                </a:cubicBezTo>
                <a:cubicBezTo>
                  <a:pt x="91593" y="1281896"/>
                  <a:pt x="89994" y="1334935"/>
                  <a:pt x="94988" y="1387366"/>
                </a:cubicBezTo>
                <a:cubicBezTo>
                  <a:pt x="96889" y="1407329"/>
                  <a:pt x="110997" y="1480431"/>
                  <a:pt x="116008" y="1502980"/>
                </a:cubicBezTo>
                <a:cubicBezTo>
                  <a:pt x="119142" y="1517081"/>
                  <a:pt x="123686" y="1530857"/>
                  <a:pt x="126519" y="1545021"/>
                </a:cubicBezTo>
                <a:cubicBezTo>
                  <a:pt x="140283" y="1613839"/>
                  <a:pt x="131265" y="1593166"/>
                  <a:pt x="147539" y="1650125"/>
                </a:cubicBezTo>
                <a:cubicBezTo>
                  <a:pt x="161621" y="1699412"/>
                  <a:pt x="155052" y="1667656"/>
                  <a:pt x="179070" y="1723697"/>
                </a:cubicBezTo>
                <a:cubicBezTo>
                  <a:pt x="221003" y="1821540"/>
                  <a:pt x="129865" y="1646306"/>
                  <a:pt x="221112" y="1828800"/>
                </a:cubicBezTo>
                <a:cubicBezTo>
                  <a:pt x="230248" y="1847072"/>
                  <a:pt x="241675" y="1864117"/>
                  <a:pt x="252643" y="1881352"/>
                </a:cubicBezTo>
                <a:cubicBezTo>
                  <a:pt x="266206" y="1902666"/>
                  <a:pt x="283386" y="1921818"/>
                  <a:pt x="294684" y="1944414"/>
                </a:cubicBezTo>
                <a:cubicBezTo>
                  <a:pt x="300880" y="1956807"/>
                  <a:pt x="323520" y="2006432"/>
                  <a:pt x="336726" y="2017987"/>
                </a:cubicBezTo>
                <a:cubicBezTo>
                  <a:pt x="355739" y="2034623"/>
                  <a:pt x="378767" y="2046014"/>
                  <a:pt x="399788" y="2060028"/>
                </a:cubicBezTo>
                <a:cubicBezTo>
                  <a:pt x="420809" y="2074042"/>
                  <a:pt x="438883" y="2094080"/>
                  <a:pt x="462850" y="2102069"/>
                </a:cubicBezTo>
                <a:cubicBezTo>
                  <a:pt x="539616" y="2127658"/>
                  <a:pt x="504416" y="2117716"/>
                  <a:pt x="567953" y="2133600"/>
                </a:cubicBezTo>
                <a:cubicBezTo>
                  <a:pt x="655539" y="2130097"/>
                  <a:pt x="743278" y="2129335"/>
                  <a:pt x="830712" y="2123090"/>
                </a:cubicBezTo>
                <a:cubicBezTo>
                  <a:pt x="841763" y="2122301"/>
                  <a:pt x="851164" y="2112580"/>
                  <a:pt x="862243" y="2112580"/>
                </a:cubicBezTo>
                <a:cubicBezTo>
                  <a:pt x="883554" y="2112580"/>
                  <a:pt x="904057" y="2121456"/>
                  <a:pt x="925305" y="2123090"/>
                </a:cubicBezTo>
                <a:cubicBezTo>
                  <a:pt x="995255" y="2128471"/>
                  <a:pt x="1065443" y="2130097"/>
                  <a:pt x="1135512" y="2133600"/>
                </a:cubicBezTo>
                <a:cubicBezTo>
                  <a:pt x="1142519" y="2144110"/>
                  <a:pt x="1151403" y="2153588"/>
                  <a:pt x="1156533" y="2165131"/>
                </a:cubicBezTo>
                <a:cubicBezTo>
                  <a:pt x="1165532" y="2185379"/>
                  <a:pt x="1170546" y="2207173"/>
                  <a:pt x="1177553" y="2228194"/>
                </a:cubicBezTo>
                <a:cubicBezTo>
                  <a:pt x="1181056" y="2238704"/>
                  <a:pt x="1185377" y="2248977"/>
                  <a:pt x="1188064" y="2259725"/>
                </a:cubicBezTo>
                <a:cubicBezTo>
                  <a:pt x="1195071" y="2287752"/>
                  <a:pt x="1199948" y="2316400"/>
                  <a:pt x="1209084" y="2343807"/>
                </a:cubicBezTo>
                <a:lnTo>
                  <a:pt x="1230105" y="2406869"/>
                </a:lnTo>
                <a:cubicBezTo>
                  <a:pt x="1241124" y="2439927"/>
                  <a:pt x="1238404" y="2447436"/>
                  <a:pt x="1272146" y="2469931"/>
                </a:cubicBezTo>
                <a:cubicBezTo>
                  <a:pt x="1281364" y="2476077"/>
                  <a:pt x="1293167" y="2476938"/>
                  <a:pt x="1303677" y="2480442"/>
                </a:cubicBezTo>
                <a:cubicBezTo>
                  <a:pt x="1356301" y="2533066"/>
                  <a:pt x="1311910" y="2500893"/>
                  <a:pt x="1398270" y="2522483"/>
                </a:cubicBezTo>
                <a:cubicBezTo>
                  <a:pt x="1419767" y="2527857"/>
                  <a:pt x="1461333" y="2543504"/>
                  <a:pt x="1461333" y="2543504"/>
                </a:cubicBezTo>
                <a:cubicBezTo>
                  <a:pt x="1478850" y="2540001"/>
                  <a:pt x="1496228" y="2535710"/>
                  <a:pt x="1513884" y="2532994"/>
                </a:cubicBezTo>
                <a:cubicBezTo>
                  <a:pt x="1541801" y="2528699"/>
                  <a:pt x="1570177" y="2527536"/>
                  <a:pt x="1597967" y="2522483"/>
                </a:cubicBezTo>
                <a:cubicBezTo>
                  <a:pt x="1608867" y="2520501"/>
                  <a:pt x="1618683" y="2514376"/>
                  <a:pt x="1629498" y="2511973"/>
                </a:cubicBezTo>
                <a:cubicBezTo>
                  <a:pt x="1650301" y="2507350"/>
                  <a:pt x="1671539" y="2504966"/>
                  <a:pt x="1692560" y="2501462"/>
                </a:cubicBezTo>
                <a:cubicBezTo>
                  <a:pt x="1713581" y="2487448"/>
                  <a:pt x="1741608" y="2480442"/>
                  <a:pt x="1755622" y="2459421"/>
                </a:cubicBezTo>
                <a:lnTo>
                  <a:pt x="1797664" y="2396359"/>
                </a:lnTo>
                <a:cubicBezTo>
                  <a:pt x="1804671" y="2385849"/>
                  <a:pt x="1814689" y="2376811"/>
                  <a:pt x="1818684" y="2364828"/>
                </a:cubicBezTo>
                <a:cubicBezTo>
                  <a:pt x="1825691" y="2343807"/>
                  <a:pt x="1834331" y="2323262"/>
                  <a:pt x="1839705" y="2301766"/>
                </a:cubicBezTo>
                <a:cubicBezTo>
                  <a:pt x="1852902" y="2248977"/>
                  <a:pt x="1845647" y="2273429"/>
                  <a:pt x="1860726" y="2228194"/>
                </a:cubicBezTo>
                <a:cubicBezTo>
                  <a:pt x="1857222" y="2217683"/>
                  <a:pt x="1855596" y="2206347"/>
                  <a:pt x="1850215" y="2196662"/>
                </a:cubicBezTo>
                <a:cubicBezTo>
                  <a:pt x="1830010" y="2160293"/>
                  <a:pt x="1808340" y="2128483"/>
                  <a:pt x="1776643" y="2102069"/>
                </a:cubicBezTo>
                <a:cubicBezTo>
                  <a:pt x="1766939" y="2093982"/>
                  <a:pt x="1754816" y="2089136"/>
                  <a:pt x="1745112" y="2081049"/>
                </a:cubicBezTo>
                <a:cubicBezTo>
                  <a:pt x="1733693" y="2071533"/>
                  <a:pt x="1725948" y="2057763"/>
                  <a:pt x="1713581" y="2049518"/>
                </a:cubicBezTo>
                <a:cubicBezTo>
                  <a:pt x="1704363" y="2043372"/>
                  <a:pt x="1691959" y="2043962"/>
                  <a:pt x="1682050" y="2039007"/>
                </a:cubicBezTo>
                <a:cubicBezTo>
                  <a:pt x="1670752" y="2033358"/>
                  <a:pt x="1661817" y="2023636"/>
                  <a:pt x="1650519" y="2017987"/>
                </a:cubicBezTo>
                <a:cubicBezTo>
                  <a:pt x="1640610" y="2013032"/>
                  <a:pt x="1628897" y="2012431"/>
                  <a:pt x="1618988" y="2007476"/>
                </a:cubicBezTo>
                <a:cubicBezTo>
                  <a:pt x="1607690" y="2001827"/>
                  <a:pt x="1598424" y="1992723"/>
                  <a:pt x="1587457" y="1986456"/>
                </a:cubicBezTo>
                <a:cubicBezTo>
                  <a:pt x="1494125" y="1933125"/>
                  <a:pt x="1590693" y="1995621"/>
                  <a:pt x="1513884" y="1944414"/>
                </a:cubicBezTo>
                <a:cubicBezTo>
                  <a:pt x="1506877" y="1930400"/>
                  <a:pt x="1500925" y="1915808"/>
                  <a:pt x="1492864" y="1902373"/>
                </a:cubicBezTo>
                <a:cubicBezTo>
                  <a:pt x="1479866" y="1880709"/>
                  <a:pt x="1450822" y="1839311"/>
                  <a:pt x="1450822" y="1839311"/>
                </a:cubicBezTo>
                <a:cubicBezTo>
                  <a:pt x="1447319" y="1828801"/>
                  <a:pt x="1442999" y="1818528"/>
                  <a:pt x="1440312" y="1807780"/>
                </a:cubicBezTo>
                <a:cubicBezTo>
                  <a:pt x="1429035" y="1762673"/>
                  <a:pt x="1428666" y="1739040"/>
                  <a:pt x="1419291" y="1692166"/>
                </a:cubicBezTo>
                <a:cubicBezTo>
                  <a:pt x="1416458" y="1678002"/>
                  <a:pt x="1412284" y="1664139"/>
                  <a:pt x="1408781" y="1650125"/>
                </a:cubicBezTo>
                <a:cubicBezTo>
                  <a:pt x="1405277" y="1601077"/>
                  <a:pt x="1401337" y="1552058"/>
                  <a:pt x="1398270" y="1502980"/>
                </a:cubicBezTo>
                <a:cubicBezTo>
                  <a:pt x="1394330" y="1439944"/>
                  <a:pt x="1392426" y="1376781"/>
                  <a:pt x="1387760" y="1313794"/>
                </a:cubicBezTo>
                <a:cubicBezTo>
                  <a:pt x="1385416" y="1282155"/>
                  <a:pt x="1382466" y="1250494"/>
                  <a:pt x="1377250" y="1219200"/>
                </a:cubicBezTo>
                <a:cubicBezTo>
                  <a:pt x="1375429" y="1208272"/>
                  <a:pt x="1373179" y="1196684"/>
                  <a:pt x="1366739" y="1187669"/>
                </a:cubicBezTo>
                <a:cubicBezTo>
                  <a:pt x="1355220" y="1171542"/>
                  <a:pt x="1340825" y="1157147"/>
                  <a:pt x="1324698" y="1145628"/>
                </a:cubicBezTo>
                <a:cubicBezTo>
                  <a:pt x="1315683" y="1139189"/>
                  <a:pt x="1303677" y="1138621"/>
                  <a:pt x="1293167" y="1135118"/>
                </a:cubicBezTo>
                <a:cubicBezTo>
                  <a:pt x="1237108" y="1051031"/>
                  <a:pt x="1310687" y="1152639"/>
                  <a:pt x="1240615" y="1082566"/>
                </a:cubicBezTo>
                <a:cubicBezTo>
                  <a:pt x="1193075" y="1035026"/>
                  <a:pt x="1249448" y="1060986"/>
                  <a:pt x="1188064" y="1040525"/>
                </a:cubicBezTo>
                <a:cubicBezTo>
                  <a:pt x="1129805" y="1001685"/>
                  <a:pt x="1175885" y="1041726"/>
                  <a:pt x="1146022" y="987973"/>
                </a:cubicBezTo>
                <a:cubicBezTo>
                  <a:pt x="1083299" y="875072"/>
                  <a:pt x="1122716" y="970331"/>
                  <a:pt x="1082960" y="882869"/>
                </a:cubicBezTo>
                <a:cubicBezTo>
                  <a:pt x="1071919" y="858579"/>
                  <a:pt x="1061338" y="834070"/>
                  <a:pt x="1051429" y="809297"/>
                </a:cubicBezTo>
                <a:cubicBezTo>
                  <a:pt x="1047314" y="799011"/>
                  <a:pt x="1049934" y="784205"/>
                  <a:pt x="1040919" y="777766"/>
                </a:cubicBezTo>
                <a:cubicBezTo>
                  <a:pt x="1022889" y="764887"/>
                  <a:pt x="996293" y="769036"/>
                  <a:pt x="977857" y="756745"/>
                </a:cubicBezTo>
                <a:lnTo>
                  <a:pt x="914795" y="714704"/>
                </a:lnTo>
                <a:lnTo>
                  <a:pt x="883264" y="693683"/>
                </a:lnTo>
                <a:cubicBezTo>
                  <a:pt x="871328" y="675780"/>
                  <a:pt x="843748" y="633147"/>
                  <a:pt x="830712" y="620111"/>
                </a:cubicBezTo>
                <a:cubicBezTo>
                  <a:pt x="821780" y="611179"/>
                  <a:pt x="809691" y="606097"/>
                  <a:pt x="799181" y="599090"/>
                </a:cubicBezTo>
                <a:cubicBezTo>
                  <a:pt x="792174" y="588580"/>
                  <a:pt x="783809" y="578857"/>
                  <a:pt x="778160" y="567559"/>
                </a:cubicBezTo>
                <a:cubicBezTo>
                  <a:pt x="773205" y="557650"/>
                  <a:pt x="771540" y="546401"/>
                  <a:pt x="767650" y="536028"/>
                </a:cubicBezTo>
                <a:cubicBezTo>
                  <a:pt x="761025" y="518362"/>
                  <a:pt x="753636" y="500993"/>
                  <a:pt x="746629" y="483476"/>
                </a:cubicBezTo>
                <a:cubicBezTo>
                  <a:pt x="743126" y="448442"/>
                  <a:pt x="740772" y="413273"/>
                  <a:pt x="736119" y="378373"/>
                </a:cubicBezTo>
                <a:cubicBezTo>
                  <a:pt x="724921" y="294389"/>
                  <a:pt x="743126" y="327573"/>
                  <a:pt x="736119" y="28378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5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Introduction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b="1" dirty="0" smtClean="0"/>
              <a:t>Case Study 1:</a:t>
            </a:r>
            <a:r>
              <a:rPr lang="de-DE" sz="2400" dirty="0"/>
              <a:t> </a:t>
            </a:r>
            <a:r>
              <a:rPr lang="de-DE" sz="2400" dirty="0" smtClean="0"/>
              <a:t>Study </a:t>
            </a:r>
            <a:r>
              <a:rPr lang="de-DE" sz="2400" dirty="0" err="1"/>
              <a:t>o</a:t>
            </a:r>
            <a:r>
              <a:rPr lang="de-DE" sz="2400" dirty="0" err="1" smtClean="0"/>
              <a:t>f</a:t>
            </a:r>
            <a:r>
              <a:rPr lang="de-DE" sz="2400" dirty="0" smtClean="0"/>
              <a:t> a </a:t>
            </a:r>
            <a:r>
              <a:rPr lang="de-DE" sz="2400" dirty="0" err="1" smtClean="0"/>
              <a:t>FoS</a:t>
            </a:r>
            <a:r>
              <a:rPr lang="de-DE" sz="2400" dirty="0" smtClean="0"/>
              <a:t> (</a:t>
            </a:r>
            <a:r>
              <a:rPr lang="de-DE" sz="2400" dirty="0" err="1" smtClean="0"/>
              <a:t>Cont</a:t>
            </a:r>
            <a:r>
              <a:rPr lang="de-DE" sz="2400" dirty="0" smtClean="0"/>
              <a:t>.)</a:t>
            </a:r>
            <a:endParaRPr lang="de-DE" sz="2400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593304"/>
            <a:ext cx="5987008" cy="5004048"/>
          </a:xfrm>
        </p:spPr>
        <p:txBody>
          <a:bodyPr>
            <a:normAutofit/>
          </a:bodyPr>
          <a:lstStyle/>
          <a:p>
            <a:endParaRPr lang="de-DE" sz="2000" dirty="0" smtClean="0"/>
          </a:p>
          <a:p>
            <a:endParaRPr lang="de-DE" sz="1800" dirty="0"/>
          </a:p>
          <a:p>
            <a:pPr lvl="1"/>
            <a:endParaRPr lang="de-DE" sz="1700" dirty="0" smtClean="0"/>
          </a:p>
          <a:p>
            <a:pPr lvl="1">
              <a:buNone/>
            </a:pPr>
            <a:endParaRPr lang="de-DE" sz="1700" dirty="0" smtClean="0"/>
          </a:p>
          <a:p>
            <a:pPr lvl="1"/>
            <a:endParaRPr lang="de-DE" sz="17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86" y="2037752"/>
            <a:ext cx="4141109" cy="218553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7" y="4266724"/>
            <a:ext cx="4121913" cy="22272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492896"/>
            <a:ext cx="3997811" cy="2088232"/>
          </a:xfrm>
          <a:prstGeom prst="rect">
            <a:avLst/>
          </a:prstGeom>
        </p:spPr>
      </p:pic>
      <p:sp>
        <p:nvSpPr>
          <p:cNvPr id="12" name="Inhaltsplatzhalter 6"/>
          <p:cNvSpPr txBox="1">
            <a:spLocks/>
          </p:cNvSpPr>
          <p:nvPr/>
        </p:nvSpPr>
        <p:spPr>
          <a:xfrm>
            <a:off x="6084168" y="4653136"/>
            <a:ext cx="2701668" cy="634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 smtClean="0"/>
              <a:t>… </a:t>
            </a:r>
            <a:r>
              <a:rPr lang="de-DE" sz="1800" b="1" dirty="0" err="1" smtClean="0"/>
              <a:t>and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many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more</a:t>
            </a:r>
            <a:r>
              <a:rPr lang="de-DE" sz="1800" b="1" dirty="0" smtClean="0"/>
              <a:t> </a:t>
            </a:r>
            <a:endParaRPr lang="en-US" sz="1800" b="1" dirty="0"/>
          </a:p>
        </p:txBody>
      </p:sp>
      <p:sp>
        <p:nvSpPr>
          <p:cNvPr id="9" name="Inhaltsplatzhalter 6"/>
          <p:cNvSpPr txBox="1">
            <a:spLocks/>
          </p:cNvSpPr>
          <p:nvPr/>
        </p:nvSpPr>
        <p:spPr>
          <a:xfrm>
            <a:off x="470921" y="1844824"/>
            <a:ext cx="6405335" cy="634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u="sng" dirty="0" err="1" smtClean="0"/>
              <a:t>Objective</a:t>
            </a:r>
            <a:r>
              <a:rPr lang="de-DE" sz="1800" b="1" u="sng" dirty="0" smtClean="0"/>
              <a:t>:</a:t>
            </a:r>
            <a:r>
              <a:rPr lang="de-DE" sz="1800" b="1" dirty="0" smtClean="0"/>
              <a:t> Study </a:t>
            </a:r>
            <a:r>
              <a:rPr lang="de-DE" sz="1800" b="1" dirty="0" err="1" smtClean="0"/>
              <a:t>several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system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designs</a:t>
            </a:r>
            <a:r>
              <a:rPr lang="de-DE" sz="1800" b="1" dirty="0" smtClean="0"/>
              <a:t>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584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Soft. Tools </a:t>
            </a:r>
            <a:br>
              <a:rPr lang="de-DE" dirty="0" smtClean="0"/>
            </a:br>
            <a:r>
              <a:rPr lang="de-DE" sz="2400" b="1" dirty="0" smtClean="0"/>
              <a:t>Live Demo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MATLAB SES </a:t>
            </a:r>
            <a:r>
              <a:rPr lang="de-DE" sz="2400" b="1" dirty="0" err="1"/>
              <a:t>T</a:t>
            </a:r>
            <a:r>
              <a:rPr lang="de-DE" sz="2400" b="1" dirty="0" err="1" smtClean="0"/>
              <a:t>bx</a:t>
            </a:r>
            <a:endParaRPr lang="en-US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err="1" smtClean="0"/>
              <a:t>Introductory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r>
              <a:rPr lang="de-DE" dirty="0" err="1" smtClean="0"/>
              <a:t>Reactive</a:t>
            </a:r>
            <a:r>
              <a:rPr lang="de-DE" dirty="0" smtClean="0"/>
              <a:t> “</a:t>
            </a:r>
            <a:r>
              <a:rPr lang="de-DE" dirty="0" err="1" smtClean="0"/>
              <a:t>Closed</a:t>
            </a:r>
            <a:r>
              <a:rPr lang="de-DE" dirty="0" smtClean="0"/>
              <a:t> Loop Study“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simplified</a:t>
            </a:r>
            <a:r>
              <a:rPr lang="de-DE" dirty="0" smtClean="0"/>
              <a:t> CS1</a:t>
            </a:r>
            <a:endParaRPr lang="de-DE" b="1" dirty="0" smtClean="0"/>
          </a:p>
          <a:p>
            <a:pPr lvl="1"/>
            <a:r>
              <a:rPr lang="de-DE" b="1" dirty="0" err="1" smtClean="0"/>
              <a:t>Objective</a:t>
            </a:r>
            <a:r>
              <a:rPr lang="de-DE" b="1" dirty="0" smtClean="0"/>
              <a:t>:</a:t>
            </a:r>
            <a:r>
              <a:rPr lang="de-DE" dirty="0" smtClean="0"/>
              <a:t> Find </a:t>
            </a:r>
            <a:r>
              <a:rPr lang="de-DE" dirty="0" err="1" smtClean="0"/>
              <a:t>best</a:t>
            </a:r>
            <a:r>
              <a:rPr lang="de-DE" dirty="0" smtClean="0"/>
              <a:t> design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given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sz="1800" dirty="0" smtClean="0"/>
              <a:t>(min. </a:t>
            </a:r>
            <a:r>
              <a:rPr lang="de-DE" sz="1800" dirty="0" err="1" smtClean="0"/>
              <a:t>variance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amp.</a:t>
            </a:r>
            <a:r>
              <a:rPr lang="de-DE" sz="1800" dirty="0" smtClean="0"/>
              <a:t>)</a:t>
            </a:r>
          </a:p>
          <a:p>
            <a:pPr lvl="1"/>
            <a:r>
              <a:rPr lang="de-DE" b="1" dirty="0" smtClean="0"/>
              <a:t>Experiment Control (EC):</a:t>
            </a:r>
          </a:p>
          <a:p>
            <a:pPr lvl="2"/>
            <a:r>
              <a:rPr lang="de-DE" dirty="0" err="1" smtClean="0"/>
              <a:t>Def</a:t>
            </a:r>
            <a:r>
              <a:rPr lang="de-DE" dirty="0" smtClean="0"/>
              <a:t>. </a:t>
            </a:r>
            <a:r>
              <a:rPr lang="de-DE" dirty="0" err="1"/>
              <a:t>o</a:t>
            </a:r>
            <a:r>
              <a:rPr lang="de-DE" dirty="0" err="1" smtClean="0"/>
              <a:t>f</a:t>
            </a:r>
            <a:r>
              <a:rPr lang="de-DE" dirty="0" smtClean="0"/>
              <a:t> </a:t>
            </a:r>
            <a:r>
              <a:rPr lang="de-DE" dirty="0" err="1" smtClean="0"/>
              <a:t>ref</a:t>
            </a:r>
            <a:r>
              <a:rPr lang="de-DE" dirty="0" smtClean="0"/>
              <a:t>. </a:t>
            </a:r>
            <a:r>
              <a:rPr lang="de-DE" dirty="0" err="1" smtClean="0"/>
              <a:t>signal</a:t>
            </a:r>
            <a:endParaRPr lang="de-DE" dirty="0" smtClean="0"/>
          </a:p>
          <a:p>
            <a:pPr lvl="2"/>
            <a:r>
              <a:rPr lang="de-DE" dirty="0" smtClean="0"/>
              <a:t>Study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simple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(1 x sine &amp; </a:t>
            </a:r>
            <a:r>
              <a:rPr lang="de-DE" dirty="0" err="1" smtClean="0"/>
              <a:t>lc_ctrl</a:t>
            </a:r>
            <a:r>
              <a:rPr lang="de-DE" dirty="0" smtClean="0"/>
              <a:t> → 3 x sine &amp; </a:t>
            </a:r>
            <a:r>
              <a:rPr lang="de-DE" dirty="0" err="1" smtClean="0"/>
              <a:t>nc_ctrl</a:t>
            </a:r>
            <a:r>
              <a:rPr lang="de-DE" dirty="0" smtClean="0"/>
              <a:t>)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136145" y="3664420"/>
            <a:ext cx="2808312" cy="2287680"/>
            <a:chOff x="5220072" y="2079714"/>
            <a:chExt cx="3891808" cy="331544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2079714"/>
              <a:ext cx="3891808" cy="3315449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510367"/>
              <a:ext cx="541705" cy="32502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465" y="2322308"/>
              <a:ext cx="541705" cy="32502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976" y="2236076"/>
              <a:ext cx="541705" cy="325024"/>
            </a:xfrm>
            <a:prstGeom prst="rect">
              <a:avLst/>
            </a:prstGeom>
          </p:spPr>
        </p:pic>
      </p:grpSp>
      <p:sp>
        <p:nvSpPr>
          <p:cNvPr id="10" name="Freihandform 9"/>
          <p:cNvSpPr/>
          <p:nvPr/>
        </p:nvSpPr>
        <p:spPr>
          <a:xfrm>
            <a:off x="5894173" y="3472249"/>
            <a:ext cx="3039762" cy="2644346"/>
          </a:xfrm>
          <a:custGeom>
            <a:avLst/>
            <a:gdLst>
              <a:gd name="connsiteX0" fmla="*/ 778476 w 3039762"/>
              <a:gd name="connsiteY0" fmla="*/ 111210 h 2644346"/>
              <a:gd name="connsiteX1" fmla="*/ 679622 w 3039762"/>
              <a:gd name="connsiteY1" fmla="*/ 86497 h 2644346"/>
              <a:gd name="connsiteX2" fmla="*/ 593124 w 3039762"/>
              <a:gd name="connsiteY2" fmla="*/ 37070 h 2644346"/>
              <a:gd name="connsiteX3" fmla="*/ 518984 w 3039762"/>
              <a:gd name="connsiteY3" fmla="*/ 12356 h 2644346"/>
              <a:gd name="connsiteX4" fmla="*/ 481913 w 3039762"/>
              <a:gd name="connsiteY4" fmla="*/ 0 h 2644346"/>
              <a:gd name="connsiteX5" fmla="*/ 308919 w 3039762"/>
              <a:gd name="connsiteY5" fmla="*/ 24713 h 2644346"/>
              <a:gd name="connsiteX6" fmla="*/ 222422 w 3039762"/>
              <a:gd name="connsiteY6" fmla="*/ 49427 h 2644346"/>
              <a:gd name="connsiteX7" fmla="*/ 111211 w 3039762"/>
              <a:gd name="connsiteY7" fmla="*/ 123567 h 2644346"/>
              <a:gd name="connsiteX8" fmla="*/ 12357 w 3039762"/>
              <a:gd name="connsiteY8" fmla="*/ 222421 h 2644346"/>
              <a:gd name="connsiteX9" fmla="*/ 0 w 3039762"/>
              <a:gd name="connsiteY9" fmla="*/ 259492 h 2644346"/>
              <a:gd name="connsiteX10" fmla="*/ 12357 w 3039762"/>
              <a:gd name="connsiteY10" fmla="*/ 432486 h 2644346"/>
              <a:gd name="connsiteX11" fmla="*/ 37070 w 3039762"/>
              <a:gd name="connsiteY11" fmla="*/ 506627 h 2644346"/>
              <a:gd name="connsiteX12" fmla="*/ 49427 w 3039762"/>
              <a:gd name="connsiteY12" fmla="*/ 556054 h 2644346"/>
              <a:gd name="connsiteX13" fmla="*/ 74141 w 3039762"/>
              <a:gd name="connsiteY13" fmla="*/ 630194 h 2644346"/>
              <a:gd name="connsiteX14" fmla="*/ 135924 w 3039762"/>
              <a:gd name="connsiteY14" fmla="*/ 704335 h 2644346"/>
              <a:gd name="connsiteX15" fmla="*/ 210065 w 3039762"/>
              <a:gd name="connsiteY15" fmla="*/ 766119 h 2644346"/>
              <a:gd name="connsiteX16" fmla="*/ 247135 w 3039762"/>
              <a:gd name="connsiteY16" fmla="*/ 803189 h 2644346"/>
              <a:gd name="connsiteX17" fmla="*/ 284205 w 3039762"/>
              <a:gd name="connsiteY17" fmla="*/ 815546 h 2644346"/>
              <a:gd name="connsiteX18" fmla="*/ 321276 w 3039762"/>
              <a:gd name="connsiteY18" fmla="*/ 840259 h 2644346"/>
              <a:gd name="connsiteX19" fmla="*/ 383059 w 3039762"/>
              <a:gd name="connsiteY19" fmla="*/ 889686 h 2644346"/>
              <a:gd name="connsiteX20" fmla="*/ 457200 w 3039762"/>
              <a:gd name="connsiteY20" fmla="*/ 914400 h 2644346"/>
              <a:gd name="connsiteX21" fmla="*/ 556054 w 3039762"/>
              <a:gd name="connsiteY21" fmla="*/ 939113 h 2644346"/>
              <a:gd name="connsiteX22" fmla="*/ 679622 w 3039762"/>
              <a:gd name="connsiteY22" fmla="*/ 976183 h 2644346"/>
              <a:gd name="connsiteX23" fmla="*/ 790832 w 3039762"/>
              <a:gd name="connsiteY23" fmla="*/ 988540 h 2644346"/>
              <a:gd name="connsiteX24" fmla="*/ 976184 w 3039762"/>
              <a:gd name="connsiteY24" fmla="*/ 1025610 h 2644346"/>
              <a:gd name="connsiteX25" fmla="*/ 1149178 w 3039762"/>
              <a:gd name="connsiteY25" fmla="*/ 1087394 h 2644346"/>
              <a:gd name="connsiteX26" fmla="*/ 1186249 w 3039762"/>
              <a:gd name="connsiteY26" fmla="*/ 1099751 h 2644346"/>
              <a:gd name="connsiteX27" fmla="*/ 1223319 w 3039762"/>
              <a:gd name="connsiteY27" fmla="*/ 1112108 h 2644346"/>
              <a:gd name="connsiteX28" fmla="*/ 1309816 w 3039762"/>
              <a:gd name="connsiteY28" fmla="*/ 1136821 h 2644346"/>
              <a:gd name="connsiteX29" fmla="*/ 1359243 w 3039762"/>
              <a:gd name="connsiteY29" fmla="*/ 1161535 h 2644346"/>
              <a:gd name="connsiteX30" fmla="*/ 1433384 w 3039762"/>
              <a:gd name="connsiteY30" fmla="*/ 1186248 h 2644346"/>
              <a:gd name="connsiteX31" fmla="*/ 1519881 w 3039762"/>
              <a:gd name="connsiteY31" fmla="*/ 1210962 h 2644346"/>
              <a:gd name="connsiteX32" fmla="*/ 1594022 w 3039762"/>
              <a:gd name="connsiteY32" fmla="*/ 1260389 h 2644346"/>
              <a:gd name="connsiteX33" fmla="*/ 1668162 w 3039762"/>
              <a:gd name="connsiteY33" fmla="*/ 1322173 h 2644346"/>
              <a:gd name="connsiteX34" fmla="*/ 1705232 w 3039762"/>
              <a:gd name="connsiteY34" fmla="*/ 1396313 h 2644346"/>
              <a:gd name="connsiteX35" fmla="*/ 1729946 w 3039762"/>
              <a:gd name="connsiteY35" fmla="*/ 1445740 h 2644346"/>
              <a:gd name="connsiteX36" fmla="*/ 1754659 w 3039762"/>
              <a:gd name="connsiteY36" fmla="*/ 1482810 h 2644346"/>
              <a:gd name="connsiteX37" fmla="*/ 1779373 w 3039762"/>
              <a:gd name="connsiteY37" fmla="*/ 1581665 h 2644346"/>
              <a:gd name="connsiteX38" fmla="*/ 1754659 w 3039762"/>
              <a:gd name="connsiteY38" fmla="*/ 1717589 h 2644346"/>
              <a:gd name="connsiteX39" fmla="*/ 1742303 w 3039762"/>
              <a:gd name="connsiteY39" fmla="*/ 1754659 h 2644346"/>
              <a:gd name="connsiteX40" fmla="*/ 1655805 w 3039762"/>
              <a:gd name="connsiteY40" fmla="*/ 1865870 h 2644346"/>
              <a:gd name="connsiteX41" fmla="*/ 1606378 w 3039762"/>
              <a:gd name="connsiteY41" fmla="*/ 1902940 h 2644346"/>
              <a:gd name="connsiteX42" fmla="*/ 1569308 w 3039762"/>
              <a:gd name="connsiteY42" fmla="*/ 1927654 h 2644346"/>
              <a:gd name="connsiteX43" fmla="*/ 1458097 w 3039762"/>
              <a:gd name="connsiteY43" fmla="*/ 1989437 h 2644346"/>
              <a:gd name="connsiteX44" fmla="*/ 1371600 w 3039762"/>
              <a:gd name="connsiteY44" fmla="*/ 2075935 h 2644346"/>
              <a:gd name="connsiteX45" fmla="*/ 1309816 w 3039762"/>
              <a:gd name="connsiteY45" fmla="*/ 2199502 h 2644346"/>
              <a:gd name="connsiteX46" fmla="*/ 1285103 w 3039762"/>
              <a:gd name="connsiteY46" fmla="*/ 2286000 h 2644346"/>
              <a:gd name="connsiteX47" fmla="*/ 1248032 w 3039762"/>
              <a:gd name="connsiteY47" fmla="*/ 2471351 h 2644346"/>
              <a:gd name="connsiteX48" fmla="*/ 1235676 w 3039762"/>
              <a:gd name="connsiteY48" fmla="*/ 2520778 h 2644346"/>
              <a:gd name="connsiteX49" fmla="*/ 1248032 w 3039762"/>
              <a:gd name="connsiteY49" fmla="*/ 2570205 h 2644346"/>
              <a:gd name="connsiteX50" fmla="*/ 1285103 w 3039762"/>
              <a:gd name="connsiteY50" fmla="*/ 2582562 h 2644346"/>
              <a:gd name="connsiteX51" fmla="*/ 1618735 w 3039762"/>
              <a:gd name="connsiteY51" fmla="*/ 2594919 h 2644346"/>
              <a:gd name="connsiteX52" fmla="*/ 1668162 w 3039762"/>
              <a:gd name="connsiteY52" fmla="*/ 2607275 h 2644346"/>
              <a:gd name="connsiteX53" fmla="*/ 1754659 w 3039762"/>
              <a:gd name="connsiteY53" fmla="*/ 2631989 h 2644346"/>
              <a:gd name="connsiteX54" fmla="*/ 1890584 w 3039762"/>
              <a:gd name="connsiteY54" fmla="*/ 2644346 h 2644346"/>
              <a:gd name="connsiteX55" fmla="*/ 2187146 w 3039762"/>
              <a:gd name="connsiteY55" fmla="*/ 2607275 h 2644346"/>
              <a:gd name="connsiteX56" fmla="*/ 2273643 w 3039762"/>
              <a:gd name="connsiteY56" fmla="*/ 2570205 h 2644346"/>
              <a:gd name="connsiteX57" fmla="*/ 2310713 w 3039762"/>
              <a:gd name="connsiteY57" fmla="*/ 2557848 h 2644346"/>
              <a:gd name="connsiteX58" fmla="*/ 2421924 w 3039762"/>
              <a:gd name="connsiteY58" fmla="*/ 2483708 h 2644346"/>
              <a:gd name="connsiteX59" fmla="*/ 2483708 w 3039762"/>
              <a:gd name="connsiteY59" fmla="*/ 2446637 h 2644346"/>
              <a:gd name="connsiteX60" fmla="*/ 2557849 w 3039762"/>
              <a:gd name="connsiteY60" fmla="*/ 2397210 h 2644346"/>
              <a:gd name="connsiteX61" fmla="*/ 2631989 w 3039762"/>
              <a:gd name="connsiteY61" fmla="*/ 2360140 h 2644346"/>
              <a:gd name="connsiteX62" fmla="*/ 2693773 w 3039762"/>
              <a:gd name="connsiteY62" fmla="*/ 2298356 h 2644346"/>
              <a:gd name="connsiteX63" fmla="*/ 2743200 w 3039762"/>
              <a:gd name="connsiteY63" fmla="*/ 2248929 h 2644346"/>
              <a:gd name="connsiteX64" fmla="*/ 2854411 w 3039762"/>
              <a:gd name="connsiteY64" fmla="*/ 2174789 h 2644346"/>
              <a:gd name="connsiteX65" fmla="*/ 2891481 w 3039762"/>
              <a:gd name="connsiteY65" fmla="*/ 2150075 h 2644346"/>
              <a:gd name="connsiteX66" fmla="*/ 2953265 w 3039762"/>
              <a:gd name="connsiteY66" fmla="*/ 2075935 h 2644346"/>
              <a:gd name="connsiteX67" fmla="*/ 2977978 w 3039762"/>
              <a:gd name="connsiteY67" fmla="*/ 2026508 h 2644346"/>
              <a:gd name="connsiteX68" fmla="*/ 3015049 w 3039762"/>
              <a:gd name="connsiteY68" fmla="*/ 1902940 h 2644346"/>
              <a:gd name="connsiteX69" fmla="*/ 3039762 w 3039762"/>
              <a:gd name="connsiteY69" fmla="*/ 1804086 h 2644346"/>
              <a:gd name="connsiteX70" fmla="*/ 3015049 w 3039762"/>
              <a:gd name="connsiteY70" fmla="*/ 1408670 h 2644346"/>
              <a:gd name="connsiteX71" fmla="*/ 3002692 w 3039762"/>
              <a:gd name="connsiteY71" fmla="*/ 1371600 h 2644346"/>
              <a:gd name="connsiteX72" fmla="*/ 2990335 w 3039762"/>
              <a:gd name="connsiteY72" fmla="*/ 1309816 h 2644346"/>
              <a:gd name="connsiteX73" fmla="*/ 2866768 w 3039762"/>
              <a:gd name="connsiteY73" fmla="*/ 1186248 h 2644346"/>
              <a:gd name="connsiteX74" fmla="*/ 2780270 w 3039762"/>
              <a:gd name="connsiteY74" fmla="*/ 1149178 h 2644346"/>
              <a:gd name="connsiteX75" fmla="*/ 2718486 w 3039762"/>
              <a:gd name="connsiteY75" fmla="*/ 1136821 h 2644346"/>
              <a:gd name="connsiteX76" fmla="*/ 2681416 w 3039762"/>
              <a:gd name="connsiteY76" fmla="*/ 1124465 h 2644346"/>
              <a:gd name="connsiteX77" fmla="*/ 2483708 w 3039762"/>
              <a:gd name="connsiteY77" fmla="*/ 1136821 h 2644346"/>
              <a:gd name="connsiteX78" fmla="*/ 2360141 w 3039762"/>
              <a:gd name="connsiteY78" fmla="*/ 1149178 h 2644346"/>
              <a:gd name="connsiteX79" fmla="*/ 1482811 w 3039762"/>
              <a:gd name="connsiteY79" fmla="*/ 1136821 h 2644346"/>
              <a:gd name="connsiteX80" fmla="*/ 1198605 w 3039762"/>
              <a:gd name="connsiteY80" fmla="*/ 1062681 h 2644346"/>
              <a:gd name="connsiteX81" fmla="*/ 1161535 w 3039762"/>
              <a:gd name="connsiteY81" fmla="*/ 1050324 h 2644346"/>
              <a:gd name="connsiteX82" fmla="*/ 1124465 w 3039762"/>
              <a:gd name="connsiteY82" fmla="*/ 976183 h 2644346"/>
              <a:gd name="connsiteX83" fmla="*/ 1099751 w 3039762"/>
              <a:gd name="connsiteY83" fmla="*/ 889686 h 2644346"/>
              <a:gd name="connsiteX84" fmla="*/ 1062681 w 3039762"/>
              <a:gd name="connsiteY84" fmla="*/ 864973 h 2644346"/>
              <a:gd name="connsiteX85" fmla="*/ 976184 w 3039762"/>
              <a:gd name="connsiteY85" fmla="*/ 778475 h 2644346"/>
              <a:gd name="connsiteX86" fmla="*/ 902043 w 3039762"/>
              <a:gd name="connsiteY86" fmla="*/ 667265 h 2644346"/>
              <a:gd name="connsiteX87" fmla="*/ 877330 w 3039762"/>
              <a:gd name="connsiteY87" fmla="*/ 630194 h 2644346"/>
              <a:gd name="connsiteX88" fmla="*/ 864973 w 3039762"/>
              <a:gd name="connsiteY88" fmla="*/ 593124 h 2644346"/>
              <a:gd name="connsiteX89" fmla="*/ 827903 w 3039762"/>
              <a:gd name="connsiteY89" fmla="*/ 469556 h 2644346"/>
              <a:gd name="connsiteX90" fmla="*/ 803189 w 3039762"/>
              <a:gd name="connsiteY90" fmla="*/ 383059 h 2644346"/>
              <a:gd name="connsiteX91" fmla="*/ 766119 w 3039762"/>
              <a:gd name="connsiteY91" fmla="*/ 284205 h 2644346"/>
              <a:gd name="connsiteX92" fmla="*/ 753762 w 3039762"/>
              <a:gd name="connsiteY92" fmla="*/ 247135 h 2644346"/>
              <a:gd name="connsiteX93" fmla="*/ 778476 w 3039762"/>
              <a:gd name="connsiteY93" fmla="*/ 111210 h 26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039762" h="2644346">
                <a:moveTo>
                  <a:pt x="778476" y="111210"/>
                </a:moveTo>
                <a:cubicBezTo>
                  <a:pt x="769560" y="109427"/>
                  <a:pt x="695909" y="97355"/>
                  <a:pt x="679622" y="86497"/>
                </a:cubicBezTo>
                <a:cubicBezTo>
                  <a:pt x="576611" y="17823"/>
                  <a:pt x="711916" y="72708"/>
                  <a:pt x="593124" y="37070"/>
                </a:cubicBezTo>
                <a:cubicBezTo>
                  <a:pt x="568172" y="29584"/>
                  <a:pt x="543697" y="20594"/>
                  <a:pt x="518984" y="12356"/>
                </a:cubicBezTo>
                <a:lnTo>
                  <a:pt x="481913" y="0"/>
                </a:lnTo>
                <a:cubicBezTo>
                  <a:pt x="384761" y="10794"/>
                  <a:pt x="387606" y="7227"/>
                  <a:pt x="308919" y="24713"/>
                </a:cubicBezTo>
                <a:cubicBezTo>
                  <a:pt x="294665" y="27881"/>
                  <a:pt x="238935" y="41170"/>
                  <a:pt x="222422" y="49427"/>
                </a:cubicBezTo>
                <a:cubicBezTo>
                  <a:pt x="182800" y="69238"/>
                  <a:pt x="145705" y="95972"/>
                  <a:pt x="111211" y="123567"/>
                </a:cubicBezTo>
                <a:cubicBezTo>
                  <a:pt x="66449" y="159376"/>
                  <a:pt x="36085" y="174964"/>
                  <a:pt x="12357" y="222421"/>
                </a:cubicBezTo>
                <a:cubicBezTo>
                  <a:pt x="6532" y="234071"/>
                  <a:pt x="4119" y="247135"/>
                  <a:pt x="0" y="259492"/>
                </a:cubicBezTo>
                <a:cubicBezTo>
                  <a:pt x="4119" y="317157"/>
                  <a:pt x="3781" y="375314"/>
                  <a:pt x="12357" y="432486"/>
                </a:cubicBezTo>
                <a:cubicBezTo>
                  <a:pt x="16221" y="458248"/>
                  <a:pt x="29585" y="481675"/>
                  <a:pt x="37070" y="506627"/>
                </a:cubicBezTo>
                <a:cubicBezTo>
                  <a:pt x="41950" y="522894"/>
                  <a:pt x="44547" y="539788"/>
                  <a:pt x="49427" y="556054"/>
                </a:cubicBezTo>
                <a:cubicBezTo>
                  <a:pt x="56913" y="581006"/>
                  <a:pt x="55721" y="611773"/>
                  <a:pt x="74141" y="630194"/>
                </a:cubicBezTo>
                <a:cubicBezTo>
                  <a:pt x="182461" y="738517"/>
                  <a:pt x="49892" y="601098"/>
                  <a:pt x="135924" y="704335"/>
                </a:cubicBezTo>
                <a:cubicBezTo>
                  <a:pt x="185149" y="763404"/>
                  <a:pt x="157050" y="721940"/>
                  <a:pt x="210065" y="766119"/>
                </a:cubicBezTo>
                <a:cubicBezTo>
                  <a:pt x="223490" y="777306"/>
                  <a:pt x="232595" y="793496"/>
                  <a:pt x="247135" y="803189"/>
                </a:cubicBezTo>
                <a:cubicBezTo>
                  <a:pt x="257973" y="810414"/>
                  <a:pt x="272555" y="809721"/>
                  <a:pt x="284205" y="815546"/>
                </a:cubicBezTo>
                <a:cubicBezTo>
                  <a:pt x="297488" y="822188"/>
                  <a:pt x="309395" y="831348"/>
                  <a:pt x="321276" y="840259"/>
                </a:cubicBezTo>
                <a:cubicBezTo>
                  <a:pt x="342375" y="856083"/>
                  <a:pt x="359906" y="877057"/>
                  <a:pt x="383059" y="889686"/>
                </a:cubicBezTo>
                <a:cubicBezTo>
                  <a:pt x="405929" y="902160"/>
                  <a:pt x="432486" y="906162"/>
                  <a:pt x="457200" y="914400"/>
                </a:cubicBezTo>
                <a:cubicBezTo>
                  <a:pt x="569672" y="951890"/>
                  <a:pt x="392042" y="894382"/>
                  <a:pt x="556054" y="939113"/>
                </a:cubicBezTo>
                <a:cubicBezTo>
                  <a:pt x="599653" y="951004"/>
                  <a:pt x="635336" y="969370"/>
                  <a:pt x="679622" y="976183"/>
                </a:cubicBezTo>
                <a:cubicBezTo>
                  <a:pt x="716486" y="981854"/>
                  <a:pt x="753762" y="984421"/>
                  <a:pt x="790832" y="988540"/>
                </a:cubicBezTo>
                <a:cubicBezTo>
                  <a:pt x="917942" y="1020318"/>
                  <a:pt x="856062" y="1008451"/>
                  <a:pt x="976184" y="1025610"/>
                </a:cubicBezTo>
                <a:cubicBezTo>
                  <a:pt x="1074248" y="1064836"/>
                  <a:pt x="1016925" y="1043310"/>
                  <a:pt x="1149178" y="1087394"/>
                </a:cubicBezTo>
                <a:lnTo>
                  <a:pt x="1186249" y="1099751"/>
                </a:lnTo>
                <a:cubicBezTo>
                  <a:pt x="1198606" y="1103870"/>
                  <a:pt x="1210683" y="1108949"/>
                  <a:pt x="1223319" y="1112108"/>
                </a:cubicBezTo>
                <a:cubicBezTo>
                  <a:pt x="1248393" y="1118377"/>
                  <a:pt x="1285004" y="1126187"/>
                  <a:pt x="1309816" y="1136821"/>
                </a:cubicBezTo>
                <a:cubicBezTo>
                  <a:pt x="1326747" y="1144077"/>
                  <a:pt x="1342140" y="1154694"/>
                  <a:pt x="1359243" y="1161535"/>
                </a:cubicBezTo>
                <a:cubicBezTo>
                  <a:pt x="1383430" y="1171210"/>
                  <a:pt x="1408670" y="1178010"/>
                  <a:pt x="1433384" y="1186248"/>
                </a:cubicBezTo>
                <a:cubicBezTo>
                  <a:pt x="1486573" y="1203977"/>
                  <a:pt x="1457808" y="1195443"/>
                  <a:pt x="1519881" y="1210962"/>
                </a:cubicBezTo>
                <a:cubicBezTo>
                  <a:pt x="1590152" y="1281233"/>
                  <a:pt x="1522491" y="1224624"/>
                  <a:pt x="1594022" y="1260389"/>
                </a:cubicBezTo>
                <a:cubicBezTo>
                  <a:pt x="1628430" y="1277593"/>
                  <a:pt x="1640833" y="1294843"/>
                  <a:pt x="1668162" y="1322173"/>
                </a:cubicBezTo>
                <a:cubicBezTo>
                  <a:pt x="1690817" y="1390138"/>
                  <a:pt x="1666907" y="1329244"/>
                  <a:pt x="1705232" y="1396313"/>
                </a:cubicBezTo>
                <a:cubicBezTo>
                  <a:pt x="1714371" y="1412306"/>
                  <a:pt x="1720807" y="1429747"/>
                  <a:pt x="1729946" y="1445740"/>
                </a:cubicBezTo>
                <a:cubicBezTo>
                  <a:pt x="1737314" y="1458634"/>
                  <a:pt x="1748018" y="1469527"/>
                  <a:pt x="1754659" y="1482810"/>
                </a:cubicBezTo>
                <a:cubicBezTo>
                  <a:pt x="1767325" y="1508142"/>
                  <a:pt x="1774673" y="1558165"/>
                  <a:pt x="1779373" y="1581665"/>
                </a:cubicBezTo>
                <a:cubicBezTo>
                  <a:pt x="1769371" y="1651676"/>
                  <a:pt x="1771306" y="1659323"/>
                  <a:pt x="1754659" y="1717589"/>
                </a:cubicBezTo>
                <a:cubicBezTo>
                  <a:pt x="1751081" y="1730113"/>
                  <a:pt x="1748628" y="1743273"/>
                  <a:pt x="1742303" y="1754659"/>
                </a:cubicBezTo>
                <a:cubicBezTo>
                  <a:pt x="1716947" y="1800300"/>
                  <a:pt x="1694013" y="1833120"/>
                  <a:pt x="1655805" y="1865870"/>
                </a:cubicBezTo>
                <a:cubicBezTo>
                  <a:pt x="1640168" y="1879273"/>
                  <a:pt x="1623136" y="1890970"/>
                  <a:pt x="1606378" y="1902940"/>
                </a:cubicBezTo>
                <a:cubicBezTo>
                  <a:pt x="1594293" y="1911572"/>
                  <a:pt x="1582136" y="1920171"/>
                  <a:pt x="1569308" y="1927654"/>
                </a:cubicBezTo>
                <a:cubicBezTo>
                  <a:pt x="1532678" y="1949022"/>
                  <a:pt x="1492022" y="1963993"/>
                  <a:pt x="1458097" y="1989437"/>
                </a:cubicBezTo>
                <a:cubicBezTo>
                  <a:pt x="1425477" y="2013902"/>
                  <a:pt x="1389835" y="2039465"/>
                  <a:pt x="1371600" y="2075935"/>
                </a:cubicBezTo>
                <a:cubicBezTo>
                  <a:pt x="1351005" y="2117124"/>
                  <a:pt x="1320985" y="2154826"/>
                  <a:pt x="1309816" y="2199502"/>
                </a:cubicBezTo>
                <a:cubicBezTo>
                  <a:pt x="1294300" y="2261565"/>
                  <a:pt x="1302829" y="2232818"/>
                  <a:pt x="1285103" y="2286000"/>
                </a:cubicBezTo>
                <a:cubicBezTo>
                  <a:pt x="1267941" y="2406128"/>
                  <a:pt x="1279811" y="2344234"/>
                  <a:pt x="1248032" y="2471351"/>
                </a:cubicBezTo>
                <a:lnTo>
                  <a:pt x="1235676" y="2520778"/>
                </a:lnTo>
                <a:cubicBezTo>
                  <a:pt x="1239795" y="2537254"/>
                  <a:pt x="1237423" y="2556944"/>
                  <a:pt x="1248032" y="2570205"/>
                </a:cubicBezTo>
                <a:cubicBezTo>
                  <a:pt x="1256169" y="2580376"/>
                  <a:pt x="1272106" y="2581696"/>
                  <a:pt x="1285103" y="2582562"/>
                </a:cubicBezTo>
                <a:cubicBezTo>
                  <a:pt x="1396143" y="2589965"/>
                  <a:pt x="1507524" y="2590800"/>
                  <a:pt x="1618735" y="2594919"/>
                </a:cubicBezTo>
                <a:cubicBezTo>
                  <a:pt x="1635211" y="2599038"/>
                  <a:pt x="1651833" y="2602610"/>
                  <a:pt x="1668162" y="2607275"/>
                </a:cubicBezTo>
                <a:cubicBezTo>
                  <a:pt x="1701522" y="2616806"/>
                  <a:pt x="1718440" y="2627160"/>
                  <a:pt x="1754659" y="2631989"/>
                </a:cubicBezTo>
                <a:cubicBezTo>
                  <a:pt x="1799755" y="2638002"/>
                  <a:pt x="1845276" y="2640227"/>
                  <a:pt x="1890584" y="2644346"/>
                </a:cubicBezTo>
                <a:cubicBezTo>
                  <a:pt x="1967701" y="2639526"/>
                  <a:pt x="2103700" y="2643037"/>
                  <a:pt x="2187146" y="2607275"/>
                </a:cubicBezTo>
                <a:cubicBezTo>
                  <a:pt x="2215978" y="2594918"/>
                  <a:pt x="2244518" y="2581855"/>
                  <a:pt x="2273643" y="2570205"/>
                </a:cubicBezTo>
                <a:cubicBezTo>
                  <a:pt x="2285737" y="2565368"/>
                  <a:pt x="2299327" y="2564174"/>
                  <a:pt x="2310713" y="2557848"/>
                </a:cubicBezTo>
                <a:cubicBezTo>
                  <a:pt x="2332944" y="2545498"/>
                  <a:pt x="2392273" y="2502240"/>
                  <a:pt x="2421924" y="2483708"/>
                </a:cubicBezTo>
                <a:cubicBezTo>
                  <a:pt x="2442291" y="2470979"/>
                  <a:pt x="2463724" y="2459959"/>
                  <a:pt x="2483708" y="2446637"/>
                </a:cubicBezTo>
                <a:cubicBezTo>
                  <a:pt x="2508422" y="2430161"/>
                  <a:pt x="2532193" y="2412176"/>
                  <a:pt x="2557849" y="2397210"/>
                </a:cubicBezTo>
                <a:cubicBezTo>
                  <a:pt x="2581716" y="2383288"/>
                  <a:pt x="2607276" y="2372497"/>
                  <a:pt x="2631989" y="2360140"/>
                </a:cubicBezTo>
                <a:cubicBezTo>
                  <a:pt x="2679586" y="2288746"/>
                  <a:pt x="2629701" y="2353275"/>
                  <a:pt x="2693773" y="2298356"/>
                </a:cubicBezTo>
                <a:cubicBezTo>
                  <a:pt x="2711464" y="2283192"/>
                  <a:pt x="2724732" y="2263135"/>
                  <a:pt x="2743200" y="2248929"/>
                </a:cubicBezTo>
                <a:cubicBezTo>
                  <a:pt x="2778514" y="2221765"/>
                  <a:pt x="2817341" y="2199502"/>
                  <a:pt x="2854411" y="2174789"/>
                </a:cubicBezTo>
                <a:cubicBezTo>
                  <a:pt x="2866768" y="2166551"/>
                  <a:pt x="2881974" y="2161484"/>
                  <a:pt x="2891481" y="2150075"/>
                </a:cubicBezTo>
                <a:cubicBezTo>
                  <a:pt x="2912076" y="2125362"/>
                  <a:pt x="2934817" y="2102289"/>
                  <a:pt x="2953265" y="2075935"/>
                </a:cubicBezTo>
                <a:cubicBezTo>
                  <a:pt x="2963828" y="2060845"/>
                  <a:pt x="2971137" y="2043611"/>
                  <a:pt x="2977978" y="2026508"/>
                </a:cubicBezTo>
                <a:cubicBezTo>
                  <a:pt x="3007341" y="1953100"/>
                  <a:pt x="2996844" y="1966659"/>
                  <a:pt x="3015049" y="1902940"/>
                </a:cubicBezTo>
                <a:cubicBezTo>
                  <a:pt x="3040378" y="1814287"/>
                  <a:pt x="3014641" y="1929690"/>
                  <a:pt x="3039762" y="1804086"/>
                </a:cubicBezTo>
                <a:cubicBezTo>
                  <a:pt x="3035771" y="1704322"/>
                  <a:pt x="3039285" y="1529852"/>
                  <a:pt x="3015049" y="1408670"/>
                </a:cubicBezTo>
                <a:cubicBezTo>
                  <a:pt x="3012495" y="1395898"/>
                  <a:pt x="3005851" y="1384236"/>
                  <a:pt x="3002692" y="1371600"/>
                </a:cubicBezTo>
                <a:cubicBezTo>
                  <a:pt x="2997598" y="1351225"/>
                  <a:pt x="2999728" y="1328601"/>
                  <a:pt x="2990335" y="1309816"/>
                </a:cubicBezTo>
                <a:cubicBezTo>
                  <a:pt x="2970653" y="1270452"/>
                  <a:pt x="2900375" y="1206929"/>
                  <a:pt x="2866768" y="1186248"/>
                </a:cubicBezTo>
                <a:cubicBezTo>
                  <a:pt x="2840052" y="1169808"/>
                  <a:pt x="2810029" y="1159098"/>
                  <a:pt x="2780270" y="1149178"/>
                </a:cubicBezTo>
                <a:cubicBezTo>
                  <a:pt x="2760345" y="1142536"/>
                  <a:pt x="2738861" y="1141915"/>
                  <a:pt x="2718486" y="1136821"/>
                </a:cubicBezTo>
                <a:cubicBezTo>
                  <a:pt x="2705850" y="1133662"/>
                  <a:pt x="2693773" y="1128584"/>
                  <a:pt x="2681416" y="1124465"/>
                </a:cubicBezTo>
                <a:lnTo>
                  <a:pt x="2483708" y="1136821"/>
                </a:lnTo>
                <a:cubicBezTo>
                  <a:pt x="2442435" y="1139996"/>
                  <a:pt x="2401535" y="1149178"/>
                  <a:pt x="2360141" y="1149178"/>
                </a:cubicBezTo>
                <a:cubicBezTo>
                  <a:pt x="2067669" y="1149178"/>
                  <a:pt x="1775254" y="1140940"/>
                  <a:pt x="1482811" y="1136821"/>
                </a:cubicBezTo>
                <a:cubicBezTo>
                  <a:pt x="1414632" y="1119777"/>
                  <a:pt x="1242242" y="1077227"/>
                  <a:pt x="1198605" y="1062681"/>
                </a:cubicBezTo>
                <a:lnTo>
                  <a:pt x="1161535" y="1050324"/>
                </a:lnTo>
                <a:cubicBezTo>
                  <a:pt x="1134457" y="1009707"/>
                  <a:pt x="1137255" y="1020948"/>
                  <a:pt x="1124465" y="976183"/>
                </a:cubicBezTo>
                <a:cubicBezTo>
                  <a:pt x="1123478" y="972729"/>
                  <a:pt x="1106335" y="897916"/>
                  <a:pt x="1099751" y="889686"/>
                </a:cubicBezTo>
                <a:cubicBezTo>
                  <a:pt x="1090474" y="878090"/>
                  <a:pt x="1075038" y="873211"/>
                  <a:pt x="1062681" y="864973"/>
                </a:cubicBezTo>
                <a:cubicBezTo>
                  <a:pt x="1006029" y="779994"/>
                  <a:pt x="1041432" y="800225"/>
                  <a:pt x="976184" y="778475"/>
                </a:cubicBezTo>
                <a:lnTo>
                  <a:pt x="902043" y="667265"/>
                </a:lnTo>
                <a:cubicBezTo>
                  <a:pt x="893805" y="654908"/>
                  <a:pt x="882026" y="644283"/>
                  <a:pt x="877330" y="630194"/>
                </a:cubicBezTo>
                <a:lnTo>
                  <a:pt x="864973" y="593124"/>
                </a:lnTo>
                <a:cubicBezTo>
                  <a:pt x="838314" y="433173"/>
                  <a:pt x="872109" y="591122"/>
                  <a:pt x="827903" y="469556"/>
                </a:cubicBezTo>
                <a:cubicBezTo>
                  <a:pt x="817655" y="441375"/>
                  <a:pt x="812671" y="411506"/>
                  <a:pt x="803189" y="383059"/>
                </a:cubicBezTo>
                <a:cubicBezTo>
                  <a:pt x="792060" y="349673"/>
                  <a:pt x="778146" y="317278"/>
                  <a:pt x="766119" y="284205"/>
                </a:cubicBezTo>
                <a:cubicBezTo>
                  <a:pt x="761668" y="271964"/>
                  <a:pt x="757881" y="259492"/>
                  <a:pt x="753762" y="247135"/>
                </a:cubicBezTo>
                <a:lnTo>
                  <a:pt x="778476" y="11121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Soft. Tools </a:t>
            </a:r>
            <a:br>
              <a:rPr lang="de-DE" dirty="0" smtClean="0"/>
            </a:br>
            <a:r>
              <a:rPr lang="de-DE" sz="2400" b="1" dirty="0" smtClean="0"/>
              <a:t>Live Demo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MATLAB SES </a:t>
            </a:r>
            <a:r>
              <a:rPr lang="de-DE" sz="2400" b="1" dirty="0" err="1"/>
              <a:t>T</a:t>
            </a:r>
            <a:r>
              <a:rPr lang="de-DE" sz="2400" b="1" dirty="0" err="1" smtClean="0"/>
              <a:t>bx</a:t>
            </a:r>
            <a:endParaRPr lang="en-US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61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err="1" smtClean="0"/>
              <a:t>Introductory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r>
              <a:rPr lang="de-DE" dirty="0" err="1" smtClean="0"/>
              <a:t>Reactive</a:t>
            </a:r>
            <a:r>
              <a:rPr lang="de-DE" dirty="0" smtClean="0"/>
              <a:t> “</a:t>
            </a:r>
            <a:r>
              <a:rPr lang="de-DE" dirty="0" err="1" smtClean="0"/>
              <a:t>Closed</a:t>
            </a:r>
            <a:r>
              <a:rPr lang="de-DE" dirty="0" smtClean="0"/>
              <a:t> Loop Study“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simplified</a:t>
            </a:r>
            <a:r>
              <a:rPr lang="de-DE" dirty="0" smtClean="0"/>
              <a:t> CS1</a:t>
            </a:r>
            <a:endParaRPr lang="de-DE" b="1" dirty="0" smtClean="0"/>
          </a:p>
          <a:p>
            <a:pPr lvl="1"/>
            <a:r>
              <a:rPr lang="de-DE" b="1" dirty="0" err="1" smtClean="0"/>
              <a:t>Objective</a:t>
            </a:r>
            <a:r>
              <a:rPr lang="de-DE" b="1" dirty="0" smtClean="0"/>
              <a:t>:</a:t>
            </a:r>
            <a:r>
              <a:rPr lang="de-DE" dirty="0" smtClean="0"/>
              <a:t> Find </a:t>
            </a:r>
            <a:r>
              <a:rPr lang="de-DE" dirty="0" err="1" smtClean="0"/>
              <a:t>best</a:t>
            </a:r>
            <a:r>
              <a:rPr lang="de-DE" dirty="0" smtClean="0"/>
              <a:t> design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given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sz="1800" dirty="0" smtClean="0"/>
              <a:t>(min. </a:t>
            </a:r>
            <a:r>
              <a:rPr lang="de-DE" sz="1800" dirty="0" err="1" smtClean="0"/>
              <a:t>variance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amp.</a:t>
            </a:r>
            <a:r>
              <a:rPr lang="de-DE" sz="1800" dirty="0" smtClean="0"/>
              <a:t>)</a:t>
            </a:r>
          </a:p>
          <a:p>
            <a:pPr lvl="1"/>
            <a:r>
              <a:rPr lang="de-DE" b="1" dirty="0" smtClean="0"/>
              <a:t>Experiment Control (EC):</a:t>
            </a:r>
          </a:p>
          <a:p>
            <a:pPr lvl="2"/>
            <a:r>
              <a:rPr lang="de-DE" dirty="0" err="1" smtClean="0"/>
              <a:t>Def</a:t>
            </a:r>
            <a:r>
              <a:rPr lang="de-DE" dirty="0" smtClean="0"/>
              <a:t>. </a:t>
            </a:r>
            <a:r>
              <a:rPr lang="de-DE" dirty="0" err="1"/>
              <a:t>o</a:t>
            </a:r>
            <a:r>
              <a:rPr lang="de-DE" dirty="0" err="1" smtClean="0"/>
              <a:t>f</a:t>
            </a:r>
            <a:r>
              <a:rPr lang="de-DE" dirty="0" smtClean="0"/>
              <a:t> </a:t>
            </a:r>
            <a:r>
              <a:rPr lang="de-DE" dirty="0" err="1" smtClean="0"/>
              <a:t>ref</a:t>
            </a:r>
            <a:r>
              <a:rPr lang="de-DE" dirty="0" smtClean="0"/>
              <a:t>. </a:t>
            </a:r>
            <a:r>
              <a:rPr lang="de-DE" dirty="0" err="1" smtClean="0"/>
              <a:t>signal</a:t>
            </a:r>
            <a:endParaRPr lang="de-DE" dirty="0" smtClean="0"/>
          </a:p>
          <a:p>
            <a:pPr lvl="2"/>
            <a:r>
              <a:rPr lang="de-DE" dirty="0" smtClean="0"/>
              <a:t>Study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simple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(1 x sine &amp; </a:t>
            </a:r>
            <a:r>
              <a:rPr lang="de-DE" dirty="0" err="1" smtClean="0"/>
              <a:t>lc_ctrl</a:t>
            </a:r>
            <a:r>
              <a:rPr lang="de-DE" dirty="0" smtClean="0"/>
              <a:t> → 3 x sine &amp; </a:t>
            </a:r>
            <a:r>
              <a:rPr lang="de-DE" dirty="0" err="1" smtClean="0"/>
              <a:t>nc_ctrl</a:t>
            </a:r>
            <a:r>
              <a:rPr lang="de-DE" dirty="0" smtClean="0"/>
              <a:t>)</a:t>
            </a:r>
          </a:p>
          <a:p>
            <a:pPr marL="731520" lvl="2" indent="0">
              <a:buNone/>
            </a:pPr>
            <a:endParaRPr lang="de-DE" dirty="0" smtClean="0"/>
          </a:p>
        </p:txBody>
      </p:sp>
      <p:grpSp>
        <p:nvGrpSpPr>
          <p:cNvPr id="5" name="Gruppieren 4"/>
          <p:cNvGrpSpPr/>
          <p:nvPr/>
        </p:nvGrpSpPr>
        <p:grpSpPr>
          <a:xfrm>
            <a:off x="6136145" y="3664420"/>
            <a:ext cx="2808312" cy="2287680"/>
            <a:chOff x="5220072" y="2079714"/>
            <a:chExt cx="3891808" cy="331544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2079714"/>
              <a:ext cx="3891808" cy="3315449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510367"/>
              <a:ext cx="541705" cy="32502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465" y="2322308"/>
              <a:ext cx="541705" cy="32502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976" y="2236076"/>
              <a:ext cx="541705" cy="325024"/>
            </a:xfrm>
            <a:prstGeom prst="rect">
              <a:avLst/>
            </a:prstGeom>
          </p:spPr>
        </p:pic>
      </p:grpSp>
      <p:sp>
        <p:nvSpPr>
          <p:cNvPr id="11" name="Freihandform 10"/>
          <p:cNvSpPr/>
          <p:nvPr/>
        </p:nvSpPr>
        <p:spPr>
          <a:xfrm>
            <a:off x="5993027" y="3459892"/>
            <a:ext cx="1989438" cy="2693773"/>
          </a:xfrm>
          <a:custGeom>
            <a:avLst/>
            <a:gdLst>
              <a:gd name="connsiteX0" fmla="*/ 1643449 w 1989438"/>
              <a:gd name="connsiteY0" fmla="*/ 111211 h 2693773"/>
              <a:gd name="connsiteX1" fmla="*/ 1618735 w 1989438"/>
              <a:gd name="connsiteY1" fmla="*/ 49427 h 2693773"/>
              <a:gd name="connsiteX2" fmla="*/ 1556951 w 1989438"/>
              <a:gd name="connsiteY2" fmla="*/ 37070 h 2693773"/>
              <a:gd name="connsiteX3" fmla="*/ 1519881 w 1989438"/>
              <a:gd name="connsiteY3" fmla="*/ 24713 h 2693773"/>
              <a:gd name="connsiteX4" fmla="*/ 1408670 w 1989438"/>
              <a:gd name="connsiteY4" fmla="*/ 0 h 2693773"/>
              <a:gd name="connsiteX5" fmla="*/ 1309816 w 1989438"/>
              <a:gd name="connsiteY5" fmla="*/ 12357 h 2693773"/>
              <a:gd name="connsiteX6" fmla="*/ 1272746 w 1989438"/>
              <a:gd name="connsiteY6" fmla="*/ 24713 h 2693773"/>
              <a:gd name="connsiteX7" fmla="*/ 1186249 w 1989438"/>
              <a:gd name="connsiteY7" fmla="*/ 98854 h 2693773"/>
              <a:gd name="connsiteX8" fmla="*/ 1161535 w 1989438"/>
              <a:gd name="connsiteY8" fmla="*/ 210065 h 2693773"/>
              <a:gd name="connsiteX9" fmla="*/ 1136822 w 1989438"/>
              <a:gd name="connsiteY9" fmla="*/ 284205 h 2693773"/>
              <a:gd name="connsiteX10" fmla="*/ 1050324 w 1989438"/>
              <a:gd name="connsiteY10" fmla="*/ 383059 h 2693773"/>
              <a:gd name="connsiteX11" fmla="*/ 1013254 w 1989438"/>
              <a:gd name="connsiteY11" fmla="*/ 407773 h 2693773"/>
              <a:gd name="connsiteX12" fmla="*/ 976184 w 1989438"/>
              <a:gd name="connsiteY12" fmla="*/ 457200 h 2693773"/>
              <a:gd name="connsiteX13" fmla="*/ 926757 w 1989438"/>
              <a:gd name="connsiteY13" fmla="*/ 531340 h 2693773"/>
              <a:gd name="connsiteX14" fmla="*/ 914400 w 1989438"/>
              <a:gd name="connsiteY14" fmla="*/ 580767 h 2693773"/>
              <a:gd name="connsiteX15" fmla="*/ 926757 w 1989438"/>
              <a:gd name="connsiteY15" fmla="*/ 630194 h 2693773"/>
              <a:gd name="connsiteX16" fmla="*/ 914400 w 1989438"/>
              <a:gd name="connsiteY16" fmla="*/ 778476 h 2693773"/>
              <a:gd name="connsiteX17" fmla="*/ 753762 w 1989438"/>
              <a:gd name="connsiteY17" fmla="*/ 852616 h 2693773"/>
              <a:gd name="connsiteX18" fmla="*/ 716692 w 1989438"/>
              <a:gd name="connsiteY18" fmla="*/ 877330 h 2693773"/>
              <a:gd name="connsiteX19" fmla="*/ 667265 w 1989438"/>
              <a:gd name="connsiteY19" fmla="*/ 889686 h 2693773"/>
              <a:gd name="connsiteX20" fmla="*/ 593124 w 1989438"/>
              <a:gd name="connsiteY20" fmla="*/ 914400 h 2693773"/>
              <a:gd name="connsiteX21" fmla="*/ 481914 w 1989438"/>
              <a:gd name="connsiteY21" fmla="*/ 939113 h 2693773"/>
              <a:gd name="connsiteX22" fmla="*/ 358346 w 1989438"/>
              <a:gd name="connsiteY22" fmla="*/ 988540 h 2693773"/>
              <a:gd name="connsiteX23" fmla="*/ 321276 w 1989438"/>
              <a:gd name="connsiteY23" fmla="*/ 1000897 h 2693773"/>
              <a:gd name="connsiteX24" fmla="*/ 284205 w 1989438"/>
              <a:gd name="connsiteY24" fmla="*/ 1025611 h 2693773"/>
              <a:gd name="connsiteX25" fmla="*/ 172995 w 1989438"/>
              <a:gd name="connsiteY25" fmla="*/ 1087394 h 2693773"/>
              <a:gd name="connsiteX26" fmla="*/ 135924 w 1989438"/>
              <a:gd name="connsiteY26" fmla="*/ 1124465 h 2693773"/>
              <a:gd name="connsiteX27" fmla="*/ 123568 w 1989438"/>
              <a:gd name="connsiteY27" fmla="*/ 1173892 h 2693773"/>
              <a:gd name="connsiteX28" fmla="*/ 98854 w 1989438"/>
              <a:gd name="connsiteY28" fmla="*/ 1210962 h 2693773"/>
              <a:gd name="connsiteX29" fmla="*/ 61784 w 1989438"/>
              <a:gd name="connsiteY29" fmla="*/ 1272746 h 2693773"/>
              <a:gd name="connsiteX30" fmla="*/ 49427 w 1989438"/>
              <a:gd name="connsiteY30" fmla="*/ 1334530 h 2693773"/>
              <a:gd name="connsiteX31" fmla="*/ 37070 w 1989438"/>
              <a:gd name="connsiteY31" fmla="*/ 1383957 h 2693773"/>
              <a:gd name="connsiteX32" fmla="*/ 24714 w 1989438"/>
              <a:gd name="connsiteY32" fmla="*/ 1507524 h 2693773"/>
              <a:gd name="connsiteX33" fmla="*/ 0 w 1989438"/>
              <a:gd name="connsiteY33" fmla="*/ 1594022 h 2693773"/>
              <a:gd name="connsiteX34" fmla="*/ 49427 w 1989438"/>
              <a:gd name="connsiteY34" fmla="*/ 2100649 h 2693773"/>
              <a:gd name="connsiteX35" fmla="*/ 61784 w 1989438"/>
              <a:gd name="connsiteY35" fmla="*/ 2150076 h 2693773"/>
              <a:gd name="connsiteX36" fmla="*/ 86497 w 1989438"/>
              <a:gd name="connsiteY36" fmla="*/ 2187146 h 2693773"/>
              <a:gd name="connsiteX37" fmla="*/ 148281 w 1989438"/>
              <a:gd name="connsiteY37" fmla="*/ 2347784 h 2693773"/>
              <a:gd name="connsiteX38" fmla="*/ 172995 w 1989438"/>
              <a:gd name="connsiteY38" fmla="*/ 2384854 h 2693773"/>
              <a:gd name="connsiteX39" fmla="*/ 407773 w 1989438"/>
              <a:gd name="connsiteY39" fmla="*/ 2508422 h 2693773"/>
              <a:gd name="connsiteX40" fmla="*/ 543697 w 1989438"/>
              <a:gd name="connsiteY40" fmla="*/ 2533135 h 2693773"/>
              <a:gd name="connsiteX41" fmla="*/ 580768 w 1989438"/>
              <a:gd name="connsiteY41" fmla="*/ 2545492 h 2693773"/>
              <a:gd name="connsiteX42" fmla="*/ 704335 w 1989438"/>
              <a:gd name="connsiteY42" fmla="*/ 2582562 h 2693773"/>
              <a:gd name="connsiteX43" fmla="*/ 877330 w 1989438"/>
              <a:gd name="connsiteY43" fmla="*/ 2644346 h 2693773"/>
              <a:gd name="connsiteX44" fmla="*/ 1037968 w 1989438"/>
              <a:gd name="connsiteY44" fmla="*/ 2681416 h 2693773"/>
              <a:gd name="connsiteX45" fmla="*/ 1112108 w 1989438"/>
              <a:gd name="connsiteY45" fmla="*/ 2693773 h 2693773"/>
              <a:gd name="connsiteX46" fmla="*/ 1655805 w 1989438"/>
              <a:gd name="connsiteY46" fmla="*/ 2681416 h 2693773"/>
              <a:gd name="connsiteX47" fmla="*/ 1692876 w 1989438"/>
              <a:gd name="connsiteY47" fmla="*/ 2669059 h 2693773"/>
              <a:gd name="connsiteX48" fmla="*/ 1779373 w 1989438"/>
              <a:gd name="connsiteY48" fmla="*/ 2656703 h 2693773"/>
              <a:gd name="connsiteX49" fmla="*/ 1915297 w 1989438"/>
              <a:gd name="connsiteY49" fmla="*/ 2607276 h 2693773"/>
              <a:gd name="connsiteX50" fmla="*/ 1989438 w 1989438"/>
              <a:gd name="connsiteY50" fmla="*/ 2545492 h 2693773"/>
              <a:gd name="connsiteX51" fmla="*/ 1952368 w 1989438"/>
              <a:gd name="connsiteY51" fmla="*/ 2409567 h 2693773"/>
              <a:gd name="connsiteX52" fmla="*/ 1940011 w 1989438"/>
              <a:gd name="connsiteY52" fmla="*/ 2372497 h 2693773"/>
              <a:gd name="connsiteX53" fmla="*/ 1865870 w 1989438"/>
              <a:gd name="connsiteY53" fmla="*/ 2335427 h 2693773"/>
              <a:gd name="connsiteX54" fmla="*/ 1841157 w 1989438"/>
              <a:gd name="connsiteY54" fmla="*/ 2298357 h 2693773"/>
              <a:gd name="connsiteX55" fmla="*/ 1767016 w 1989438"/>
              <a:gd name="connsiteY55" fmla="*/ 2248930 h 2693773"/>
              <a:gd name="connsiteX56" fmla="*/ 1692876 w 1989438"/>
              <a:gd name="connsiteY56" fmla="*/ 2125362 h 2693773"/>
              <a:gd name="connsiteX57" fmla="*/ 1680519 w 1989438"/>
              <a:gd name="connsiteY57" fmla="*/ 2088292 h 2693773"/>
              <a:gd name="connsiteX58" fmla="*/ 1655805 w 1989438"/>
              <a:gd name="connsiteY58" fmla="*/ 2026508 h 2693773"/>
              <a:gd name="connsiteX59" fmla="*/ 1643449 w 1989438"/>
              <a:gd name="connsiteY59" fmla="*/ 1989438 h 2693773"/>
              <a:gd name="connsiteX60" fmla="*/ 1618735 w 1989438"/>
              <a:gd name="connsiteY60" fmla="*/ 1952367 h 2693773"/>
              <a:gd name="connsiteX61" fmla="*/ 1606378 w 1989438"/>
              <a:gd name="connsiteY61" fmla="*/ 1865870 h 2693773"/>
              <a:gd name="connsiteX62" fmla="*/ 1507524 w 1989438"/>
              <a:gd name="connsiteY62" fmla="*/ 1791730 h 2693773"/>
              <a:gd name="connsiteX63" fmla="*/ 1408670 w 1989438"/>
              <a:gd name="connsiteY63" fmla="*/ 1754659 h 2693773"/>
              <a:gd name="connsiteX64" fmla="*/ 1408670 w 1989438"/>
              <a:gd name="connsiteY64" fmla="*/ 1297459 h 2693773"/>
              <a:gd name="connsiteX65" fmla="*/ 1470454 w 1989438"/>
              <a:gd name="connsiteY65" fmla="*/ 1186249 h 2693773"/>
              <a:gd name="connsiteX66" fmla="*/ 1532238 w 1989438"/>
              <a:gd name="connsiteY66" fmla="*/ 1050324 h 2693773"/>
              <a:gd name="connsiteX67" fmla="*/ 1556951 w 1989438"/>
              <a:gd name="connsiteY67" fmla="*/ 1013254 h 2693773"/>
              <a:gd name="connsiteX68" fmla="*/ 1655805 w 1989438"/>
              <a:gd name="connsiteY68" fmla="*/ 939113 h 2693773"/>
              <a:gd name="connsiteX69" fmla="*/ 1680519 w 1989438"/>
              <a:gd name="connsiteY69" fmla="*/ 877330 h 2693773"/>
              <a:gd name="connsiteX70" fmla="*/ 1705232 w 1989438"/>
              <a:gd name="connsiteY70" fmla="*/ 840259 h 2693773"/>
              <a:gd name="connsiteX71" fmla="*/ 1729946 w 1989438"/>
              <a:gd name="connsiteY71" fmla="*/ 766119 h 2693773"/>
              <a:gd name="connsiteX72" fmla="*/ 1717589 w 1989438"/>
              <a:gd name="connsiteY72" fmla="*/ 580767 h 2693773"/>
              <a:gd name="connsiteX73" fmla="*/ 1705232 w 1989438"/>
              <a:gd name="connsiteY73" fmla="*/ 543697 h 2693773"/>
              <a:gd name="connsiteX74" fmla="*/ 1692876 w 1989438"/>
              <a:gd name="connsiteY74" fmla="*/ 481913 h 2693773"/>
              <a:gd name="connsiteX75" fmla="*/ 1668162 w 1989438"/>
              <a:gd name="connsiteY75" fmla="*/ 407773 h 2693773"/>
              <a:gd name="connsiteX76" fmla="*/ 1643449 w 1989438"/>
              <a:gd name="connsiteY76" fmla="*/ 111211 h 269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989438" h="2693773">
                <a:moveTo>
                  <a:pt x="1643449" y="111211"/>
                </a:moveTo>
                <a:cubicBezTo>
                  <a:pt x="1635211" y="51487"/>
                  <a:pt x="1635576" y="63862"/>
                  <a:pt x="1618735" y="49427"/>
                </a:cubicBezTo>
                <a:cubicBezTo>
                  <a:pt x="1602789" y="35759"/>
                  <a:pt x="1577326" y="42164"/>
                  <a:pt x="1556951" y="37070"/>
                </a:cubicBezTo>
                <a:cubicBezTo>
                  <a:pt x="1544315" y="33911"/>
                  <a:pt x="1532405" y="28291"/>
                  <a:pt x="1519881" y="24713"/>
                </a:cubicBezTo>
                <a:cubicBezTo>
                  <a:pt x="1479174" y="13083"/>
                  <a:pt x="1451124" y="8491"/>
                  <a:pt x="1408670" y="0"/>
                </a:cubicBezTo>
                <a:cubicBezTo>
                  <a:pt x="1375719" y="4119"/>
                  <a:pt x="1342488" y="6417"/>
                  <a:pt x="1309816" y="12357"/>
                </a:cubicBezTo>
                <a:cubicBezTo>
                  <a:pt x="1297001" y="14687"/>
                  <a:pt x="1282635" y="16236"/>
                  <a:pt x="1272746" y="24713"/>
                </a:cubicBezTo>
                <a:cubicBezTo>
                  <a:pt x="1172008" y="111060"/>
                  <a:pt x="1269662" y="71049"/>
                  <a:pt x="1186249" y="98854"/>
                </a:cubicBezTo>
                <a:cubicBezTo>
                  <a:pt x="1179193" y="134132"/>
                  <a:pt x="1172006" y="175161"/>
                  <a:pt x="1161535" y="210065"/>
                </a:cubicBezTo>
                <a:cubicBezTo>
                  <a:pt x="1154050" y="235016"/>
                  <a:pt x="1149296" y="261336"/>
                  <a:pt x="1136822" y="284205"/>
                </a:cubicBezTo>
                <a:cubicBezTo>
                  <a:pt x="1125692" y="304610"/>
                  <a:pt x="1073436" y="363799"/>
                  <a:pt x="1050324" y="383059"/>
                </a:cubicBezTo>
                <a:cubicBezTo>
                  <a:pt x="1038915" y="392566"/>
                  <a:pt x="1023755" y="397272"/>
                  <a:pt x="1013254" y="407773"/>
                </a:cubicBezTo>
                <a:cubicBezTo>
                  <a:pt x="998692" y="422336"/>
                  <a:pt x="988541" y="440724"/>
                  <a:pt x="976184" y="457200"/>
                </a:cubicBezTo>
                <a:cubicBezTo>
                  <a:pt x="937603" y="572941"/>
                  <a:pt x="1000807" y="401753"/>
                  <a:pt x="926757" y="531340"/>
                </a:cubicBezTo>
                <a:cubicBezTo>
                  <a:pt x="918331" y="546085"/>
                  <a:pt x="918519" y="564291"/>
                  <a:pt x="914400" y="580767"/>
                </a:cubicBezTo>
                <a:cubicBezTo>
                  <a:pt x="918519" y="597243"/>
                  <a:pt x="922091" y="613865"/>
                  <a:pt x="926757" y="630194"/>
                </a:cubicBezTo>
                <a:cubicBezTo>
                  <a:pt x="941765" y="682721"/>
                  <a:pt x="969221" y="714519"/>
                  <a:pt x="914400" y="778476"/>
                </a:cubicBezTo>
                <a:cubicBezTo>
                  <a:pt x="843019" y="861753"/>
                  <a:pt x="816464" y="821264"/>
                  <a:pt x="753762" y="852616"/>
                </a:cubicBezTo>
                <a:cubicBezTo>
                  <a:pt x="740479" y="859258"/>
                  <a:pt x="730342" y="871480"/>
                  <a:pt x="716692" y="877330"/>
                </a:cubicBezTo>
                <a:cubicBezTo>
                  <a:pt x="701082" y="884020"/>
                  <a:pt x="683531" y="884806"/>
                  <a:pt x="667265" y="889686"/>
                </a:cubicBezTo>
                <a:cubicBezTo>
                  <a:pt x="642313" y="897171"/>
                  <a:pt x="618295" y="907688"/>
                  <a:pt x="593124" y="914400"/>
                </a:cubicBezTo>
                <a:cubicBezTo>
                  <a:pt x="556432" y="924185"/>
                  <a:pt x="518606" y="929328"/>
                  <a:pt x="481914" y="939113"/>
                </a:cubicBezTo>
                <a:cubicBezTo>
                  <a:pt x="382653" y="965583"/>
                  <a:pt x="436479" y="955055"/>
                  <a:pt x="358346" y="988540"/>
                </a:cubicBezTo>
                <a:cubicBezTo>
                  <a:pt x="346374" y="993671"/>
                  <a:pt x="332926" y="995072"/>
                  <a:pt x="321276" y="1000897"/>
                </a:cubicBezTo>
                <a:cubicBezTo>
                  <a:pt x="307993" y="1007539"/>
                  <a:pt x="297187" y="1018399"/>
                  <a:pt x="284205" y="1025611"/>
                </a:cubicBezTo>
                <a:cubicBezTo>
                  <a:pt x="246346" y="1046644"/>
                  <a:pt x="206415" y="1059544"/>
                  <a:pt x="172995" y="1087394"/>
                </a:cubicBezTo>
                <a:cubicBezTo>
                  <a:pt x="159570" y="1098581"/>
                  <a:pt x="148281" y="1112108"/>
                  <a:pt x="135924" y="1124465"/>
                </a:cubicBezTo>
                <a:cubicBezTo>
                  <a:pt x="131805" y="1140941"/>
                  <a:pt x="130258" y="1158282"/>
                  <a:pt x="123568" y="1173892"/>
                </a:cubicBezTo>
                <a:cubicBezTo>
                  <a:pt x="117718" y="1187542"/>
                  <a:pt x="106725" y="1198368"/>
                  <a:pt x="98854" y="1210962"/>
                </a:cubicBezTo>
                <a:cubicBezTo>
                  <a:pt x="86125" y="1231329"/>
                  <a:pt x="74141" y="1252151"/>
                  <a:pt x="61784" y="1272746"/>
                </a:cubicBezTo>
                <a:cubicBezTo>
                  <a:pt x="57665" y="1293341"/>
                  <a:pt x="53983" y="1314028"/>
                  <a:pt x="49427" y="1334530"/>
                </a:cubicBezTo>
                <a:cubicBezTo>
                  <a:pt x="45743" y="1351108"/>
                  <a:pt x="39472" y="1367145"/>
                  <a:pt x="37070" y="1383957"/>
                </a:cubicBezTo>
                <a:cubicBezTo>
                  <a:pt x="31216" y="1424935"/>
                  <a:pt x="30568" y="1466546"/>
                  <a:pt x="24714" y="1507524"/>
                </a:cubicBezTo>
                <a:cubicBezTo>
                  <a:pt x="20835" y="1534675"/>
                  <a:pt x="8802" y="1567617"/>
                  <a:pt x="0" y="1594022"/>
                </a:cubicBezTo>
                <a:cubicBezTo>
                  <a:pt x="62921" y="1782780"/>
                  <a:pt x="326" y="1585091"/>
                  <a:pt x="49427" y="2100649"/>
                </a:cubicBezTo>
                <a:cubicBezTo>
                  <a:pt x="51037" y="2117555"/>
                  <a:pt x="55094" y="2134466"/>
                  <a:pt x="61784" y="2150076"/>
                </a:cubicBezTo>
                <a:cubicBezTo>
                  <a:pt x="67634" y="2163726"/>
                  <a:pt x="80785" y="2173438"/>
                  <a:pt x="86497" y="2187146"/>
                </a:cubicBezTo>
                <a:cubicBezTo>
                  <a:pt x="134559" y="2302495"/>
                  <a:pt x="103658" y="2269694"/>
                  <a:pt x="148281" y="2347784"/>
                </a:cubicBezTo>
                <a:cubicBezTo>
                  <a:pt x="155649" y="2360678"/>
                  <a:pt x="162494" y="2374353"/>
                  <a:pt x="172995" y="2384854"/>
                </a:cubicBezTo>
                <a:cubicBezTo>
                  <a:pt x="226798" y="2438656"/>
                  <a:pt x="369848" y="2493252"/>
                  <a:pt x="407773" y="2508422"/>
                </a:cubicBezTo>
                <a:cubicBezTo>
                  <a:pt x="421820" y="2514041"/>
                  <a:pt x="535094" y="2531223"/>
                  <a:pt x="543697" y="2533135"/>
                </a:cubicBezTo>
                <a:cubicBezTo>
                  <a:pt x="556412" y="2535961"/>
                  <a:pt x="568244" y="2541914"/>
                  <a:pt x="580768" y="2545492"/>
                </a:cubicBezTo>
                <a:cubicBezTo>
                  <a:pt x="666818" y="2570078"/>
                  <a:pt x="596672" y="2543412"/>
                  <a:pt x="704335" y="2582562"/>
                </a:cubicBezTo>
                <a:cubicBezTo>
                  <a:pt x="811352" y="2621477"/>
                  <a:pt x="729305" y="2600810"/>
                  <a:pt x="877330" y="2644346"/>
                </a:cubicBezTo>
                <a:cubicBezTo>
                  <a:pt x="924816" y="2658312"/>
                  <a:pt x="987241" y="2672193"/>
                  <a:pt x="1037968" y="2681416"/>
                </a:cubicBezTo>
                <a:cubicBezTo>
                  <a:pt x="1062618" y="2685898"/>
                  <a:pt x="1087395" y="2689654"/>
                  <a:pt x="1112108" y="2693773"/>
                </a:cubicBezTo>
                <a:lnTo>
                  <a:pt x="1655805" y="2681416"/>
                </a:lnTo>
                <a:cubicBezTo>
                  <a:pt x="1668819" y="2680862"/>
                  <a:pt x="1680104" y="2671613"/>
                  <a:pt x="1692876" y="2669059"/>
                </a:cubicBezTo>
                <a:cubicBezTo>
                  <a:pt x="1721435" y="2663347"/>
                  <a:pt x="1750541" y="2660822"/>
                  <a:pt x="1779373" y="2656703"/>
                </a:cubicBezTo>
                <a:cubicBezTo>
                  <a:pt x="1813971" y="2645170"/>
                  <a:pt x="1880912" y="2624469"/>
                  <a:pt x="1915297" y="2607276"/>
                </a:cubicBezTo>
                <a:cubicBezTo>
                  <a:pt x="1949704" y="2590072"/>
                  <a:pt x="1962110" y="2572820"/>
                  <a:pt x="1989438" y="2545492"/>
                </a:cubicBezTo>
                <a:cubicBezTo>
                  <a:pt x="1971514" y="2437947"/>
                  <a:pt x="1988086" y="2504817"/>
                  <a:pt x="1952368" y="2409567"/>
                </a:cubicBezTo>
                <a:cubicBezTo>
                  <a:pt x="1947795" y="2397371"/>
                  <a:pt x="1948148" y="2382668"/>
                  <a:pt x="1940011" y="2372497"/>
                </a:cubicBezTo>
                <a:cubicBezTo>
                  <a:pt x="1922590" y="2350721"/>
                  <a:pt x="1890290" y="2343567"/>
                  <a:pt x="1865870" y="2335427"/>
                </a:cubicBezTo>
                <a:cubicBezTo>
                  <a:pt x="1857632" y="2323070"/>
                  <a:pt x="1852333" y="2308136"/>
                  <a:pt x="1841157" y="2298357"/>
                </a:cubicBezTo>
                <a:cubicBezTo>
                  <a:pt x="1818804" y="2278798"/>
                  <a:pt x="1767016" y="2248930"/>
                  <a:pt x="1767016" y="2248930"/>
                </a:cubicBezTo>
                <a:cubicBezTo>
                  <a:pt x="1731876" y="2196219"/>
                  <a:pt x="1715675" y="2178560"/>
                  <a:pt x="1692876" y="2125362"/>
                </a:cubicBezTo>
                <a:cubicBezTo>
                  <a:pt x="1687745" y="2113390"/>
                  <a:pt x="1685093" y="2100488"/>
                  <a:pt x="1680519" y="2088292"/>
                </a:cubicBezTo>
                <a:cubicBezTo>
                  <a:pt x="1672731" y="2067523"/>
                  <a:pt x="1663593" y="2047277"/>
                  <a:pt x="1655805" y="2026508"/>
                </a:cubicBezTo>
                <a:cubicBezTo>
                  <a:pt x="1651232" y="2014312"/>
                  <a:pt x="1649274" y="2001088"/>
                  <a:pt x="1643449" y="1989438"/>
                </a:cubicBezTo>
                <a:cubicBezTo>
                  <a:pt x="1636807" y="1976155"/>
                  <a:pt x="1626973" y="1964724"/>
                  <a:pt x="1618735" y="1952367"/>
                </a:cubicBezTo>
                <a:cubicBezTo>
                  <a:pt x="1614616" y="1923535"/>
                  <a:pt x="1614747" y="1893767"/>
                  <a:pt x="1606378" y="1865870"/>
                </a:cubicBezTo>
                <a:cubicBezTo>
                  <a:pt x="1592579" y="1819873"/>
                  <a:pt x="1546126" y="1809277"/>
                  <a:pt x="1507524" y="1791730"/>
                </a:cubicBezTo>
                <a:cubicBezTo>
                  <a:pt x="1466885" y="1773258"/>
                  <a:pt x="1447265" y="1767524"/>
                  <a:pt x="1408670" y="1754659"/>
                </a:cubicBezTo>
                <a:cubicBezTo>
                  <a:pt x="1398717" y="1535678"/>
                  <a:pt x="1386721" y="1495005"/>
                  <a:pt x="1408670" y="1297459"/>
                </a:cubicBezTo>
                <a:cubicBezTo>
                  <a:pt x="1414880" y="1241564"/>
                  <a:pt x="1449237" y="1249900"/>
                  <a:pt x="1470454" y="1186249"/>
                </a:cubicBezTo>
                <a:cubicBezTo>
                  <a:pt x="1487950" y="1133762"/>
                  <a:pt x="1495403" y="1105578"/>
                  <a:pt x="1532238" y="1050324"/>
                </a:cubicBezTo>
                <a:cubicBezTo>
                  <a:pt x="1540476" y="1037967"/>
                  <a:pt x="1546450" y="1023755"/>
                  <a:pt x="1556951" y="1013254"/>
                </a:cubicBezTo>
                <a:cubicBezTo>
                  <a:pt x="1586300" y="983905"/>
                  <a:pt x="1621584" y="961927"/>
                  <a:pt x="1655805" y="939113"/>
                </a:cubicBezTo>
                <a:cubicBezTo>
                  <a:pt x="1664043" y="918519"/>
                  <a:pt x="1670599" y="897169"/>
                  <a:pt x="1680519" y="877330"/>
                </a:cubicBezTo>
                <a:cubicBezTo>
                  <a:pt x="1687161" y="864047"/>
                  <a:pt x="1699200" y="853830"/>
                  <a:pt x="1705232" y="840259"/>
                </a:cubicBezTo>
                <a:cubicBezTo>
                  <a:pt x="1715812" y="816454"/>
                  <a:pt x="1729946" y="766119"/>
                  <a:pt x="1729946" y="766119"/>
                </a:cubicBezTo>
                <a:cubicBezTo>
                  <a:pt x="1725827" y="704335"/>
                  <a:pt x="1724427" y="642309"/>
                  <a:pt x="1717589" y="580767"/>
                </a:cubicBezTo>
                <a:cubicBezTo>
                  <a:pt x="1716151" y="567822"/>
                  <a:pt x="1708391" y="556333"/>
                  <a:pt x="1705232" y="543697"/>
                </a:cubicBezTo>
                <a:cubicBezTo>
                  <a:pt x="1700138" y="523322"/>
                  <a:pt x="1698402" y="502175"/>
                  <a:pt x="1692876" y="481913"/>
                </a:cubicBezTo>
                <a:cubicBezTo>
                  <a:pt x="1686022" y="456781"/>
                  <a:pt x="1668162" y="407773"/>
                  <a:pt x="1668162" y="407773"/>
                </a:cubicBezTo>
                <a:cubicBezTo>
                  <a:pt x="1646485" y="256035"/>
                  <a:pt x="1651687" y="170935"/>
                  <a:pt x="1643449" y="111211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7379045" y="6237312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e</a:t>
            </a:r>
            <a:r>
              <a:rPr lang="de-DE" sz="2400" b="1" dirty="0" smtClean="0">
                <a:solidFill>
                  <a:srgbClr val="FF0000"/>
                </a:solidFill>
              </a:rPr>
              <a:t>tc</a:t>
            </a:r>
            <a:r>
              <a:rPr lang="de-DE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8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Soft. Tools </a:t>
            </a:r>
            <a:br>
              <a:rPr lang="de-DE" dirty="0" smtClean="0"/>
            </a:br>
            <a:r>
              <a:rPr lang="de-DE" sz="2400" b="1" dirty="0" smtClean="0"/>
              <a:t>Live Demo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MATLAB SES </a:t>
            </a:r>
            <a:r>
              <a:rPr lang="de-DE" sz="2400" b="1" dirty="0" err="1"/>
              <a:t>T</a:t>
            </a:r>
            <a:r>
              <a:rPr lang="de-DE" sz="2400" b="1" dirty="0" err="1" smtClean="0"/>
              <a:t>bx</a:t>
            </a:r>
            <a:endParaRPr lang="en-US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62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err="1" smtClean="0"/>
              <a:t>Introductory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r>
              <a:rPr lang="de-DE" dirty="0" err="1" smtClean="0"/>
              <a:t>Reactive</a:t>
            </a:r>
            <a:r>
              <a:rPr lang="de-DE" dirty="0" smtClean="0"/>
              <a:t> “</a:t>
            </a:r>
            <a:r>
              <a:rPr lang="de-DE" dirty="0" err="1" smtClean="0"/>
              <a:t>Closed</a:t>
            </a:r>
            <a:r>
              <a:rPr lang="de-DE" dirty="0" smtClean="0"/>
              <a:t> Loop Study“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simplified</a:t>
            </a:r>
            <a:r>
              <a:rPr lang="de-DE" dirty="0" smtClean="0"/>
              <a:t> CS1</a:t>
            </a:r>
            <a:endParaRPr lang="de-DE" b="1" dirty="0" smtClean="0"/>
          </a:p>
          <a:p>
            <a:pPr lvl="1"/>
            <a:r>
              <a:rPr lang="de-DE" b="1" dirty="0" err="1" smtClean="0"/>
              <a:t>Objective</a:t>
            </a:r>
            <a:r>
              <a:rPr lang="de-DE" b="1" dirty="0" smtClean="0"/>
              <a:t>:</a:t>
            </a:r>
            <a:r>
              <a:rPr lang="de-DE" dirty="0" smtClean="0"/>
              <a:t> Find </a:t>
            </a:r>
            <a:r>
              <a:rPr lang="de-DE" dirty="0" err="1" smtClean="0"/>
              <a:t>best</a:t>
            </a:r>
            <a:r>
              <a:rPr lang="de-DE" dirty="0" smtClean="0"/>
              <a:t> design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given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sz="1800" dirty="0" smtClean="0"/>
              <a:t>(min. </a:t>
            </a:r>
            <a:r>
              <a:rPr lang="de-DE" sz="1800" dirty="0" err="1" smtClean="0"/>
              <a:t>variance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amp.</a:t>
            </a:r>
            <a:r>
              <a:rPr lang="de-DE" sz="1800" dirty="0" smtClean="0"/>
              <a:t>)</a:t>
            </a:r>
          </a:p>
          <a:p>
            <a:pPr lvl="1"/>
            <a:r>
              <a:rPr lang="de-DE" b="1" dirty="0" smtClean="0"/>
              <a:t>Experiment Control (EC):</a:t>
            </a:r>
          </a:p>
          <a:p>
            <a:pPr lvl="2"/>
            <a:r>
              <a:rPr lang="de-DE" dirty="0" err="1" smtClean="0"/>
              <a:t>Def</a:t>
            </a:r>
            <a:r>
              <a:rPr lang="de-DE" dirty="0" smtClean="0"/>
              <a:t>. </a:t>
            </a:r>
            <a:r>
              <a:rPr lang="de-DE" dirty="0" err="1"/>
              <a:t>o</a:t>
            </a:r>
            <a:r>
              <a:rPr lang="de-DE" dirty="0" err="1" smtClean="0"/>
              <a:t>f</a:t>
            </a:r>
            <a:r>
              <a:rPr lang="de-DE" dirty="0" smtClean="0"/>
              <a:t> </a:t>
            </a:r>
            <a:r>
              <a:rPr lang="de-DE" dirty="0" err="1" smtClean="0"/>
              <a:t>ref</a:t>
            </a:r>
            <a:r>
              <a:rPr lang="de-DE" dirty="0" smtClean="0"/>
              <a:t>. </a:t>
            </a:r>
            <a:r>
              <a:rPr lang="de-DE" dirty="0" err="1" smtClean="0"/>
              <a:t>signal</a:t>
            </a:r>
            <a:endParaRPr lang="de-DE" dirty="0" smtClean="0"/>
          </a:p>
          <a:p>
            <a:pPr lvl="2"/>
            <a:r>
              <a:rPr lang="de-DE" dirty="0" smtClean="0"/>
              <a:t>Study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simple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(1 x sine &amp; </a:t>
            </a:r>
            <a:r>
              <a:rPr lang="de-DE" dirty="0" err="1" smtClean="0"/>
              <a:t>lc_ctrl</a:t>
            </a:r>
            <a:r>
              <a:rPr lang="de-DE" dirty="0" smtClean="0"/>
              <a:t> → 3 x sine &amp; </a:t>
            </a:r>
            <a:r>
              <a:rPr lang="de-DE" dirty="0" err="1" smtClean="0"/>
              <a:t>nc_ctrl</a:t>
            </a:r>
            <a:r>
              <a:rPr lang="de-DE" dirty="0" smtClean="0"/>
              <a:t>)</a:t>
            </a:r>
          </a:p>
          <a:p>
            <a:pPr lvl="2"/>
            <a:r>
              <a:rPr lang="de-DE" b="1" dirty="0" smtClean="0"/>
              <a:t>STOP</a:t>
            </a:r>
            <a:r>
              <a:rPr lang="de-DE" dirty="0" smtClean="0"/>
              <a:t> a </a:t>
            </a:r>
            <a:r>
              <a:rPr lang="de-DE" b="1" dirty="0" err="1" smtClean="0">
                <a:solidFill>
                  <a:srgbClr val="FF0000"/>
                </a:solidFill>
              </a:rPr>
              <a:t>ctrl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var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overshoots</a:t>
            </a:r>
            <a:r>
              <a:rPr lang="de-DE" dirty="0" smtClean="0"/>
              <a:t> </a:t>
            </a:r>
            <a:r>
              <a:rPr lang="de-DE" dirty="0" err="1" smtClean="0"/>
              <a:t>ref</a:t>
            </a:r>
            <a:r>
              <a:rPr lang="de-DE" dirty="0" smtClean="0"/>
              <a:t>. </a:t>
            </a:r>
            <a:r>
              <a:rPr lang="de-DE" dirty="0" err="1"/>
              <a:t>s</a:t>
            </a:r>
            <a:r>
              <a:rPr lang="de-DE" dirty="0" err="1" smtClean="0"/>
              <a:t>ig</a:t>
            </a:r>
            <a:r>
              <a:rPr lang="de-DE" dirty="0" smtClean="0"/>
              <a:t>.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136145" y="3664420"/>
            <a:ext cx="2808312" cy="2287680"/>
            <a:chOff x="5220072" y="2079714"/>
            <a:chExt cx="3891808" cy="331544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2079714"/>
              <a:ext cx="3891808" cy="3315449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510367"/>
              <a:ext cx="541705" cy="32502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465" y="2322308"/>
              <a:ext cx="541705" cy="32502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976" y="2236076"/>
              <a:ext cx="541705" cy="325024"/>
            </a:xfrm>
            <a:prstGeom prst="rect">
              <a:avLst/>
            </a:prstGeom>
          </p:spPr>
        </p:pic>
      </p:grpSp>
      <p:cxnSp>
        <p:nvCxnSpPr>
          <p:cNvPr id="12" name="Gerader Verbinder 11"/>
          <p:cNvCxnSpPr/>
          <p:nvPr/>
        </p:nvCxnSpPr>
        <p:spPr>
          <a:xfrm>
            <a:off x="6300192" y="4725144"/>
            <a:ext cx="1078853" cy="6480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 flipH="1">
            <a:off x="6300192" y="4725144"/>
            <a:ext cx="1078853" cy="6480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ihandform 18"/>
          <p:cNvSpPr/>
          <p:nvPr/>
        </p:nvSpPr>
        <p:spPr>
          <a:xfrm>
            <a:off x="5993027" y="3459892"/>
            <a:ext cx="1989438" cy="2693773"/>
          </a:xfrm>
          <a:custGeom>
            <a:avLst/>
            <a:gdLst>
              <a:gd name="connsiteX0" fmla="*/ 1643449 w 1989438"/>
              <a:gd name="connsiteY0" fmla="*/ 111211 h 2693773"/>
              <a:gd name="connsiteX1" fmla="*/ 1618735 w 1989438"/>
              <a:gd name="connsiteY1" fmla="*/ 49427 h 2693773"/>
              <a:gd name="connsiteX2" fmla="*/ 1556951 w 1989438"/>
              <a:gd name="connsiteY2" fmla="*/ 37070 h 2693773"/>
              <a:gd name="connsiteX3" fmla="*/ 1519881 w 1989438"/>
              <a:gd name="connsiteY3" fmla="*/ 24713 h 2693773"/>
              <a:gd name="connsiteX4" fmla="*/ 1408670 w 1989438"/>
              <a:gd name="connsiteY4" fmla="*/ 0 h 2693773"/>
              <a:gd name="connsiteX5" fmla="*/ 1309816 w 1989438"/>
              <a:gd name="connsiteY5" fmla="*/ 12357 h 2693773"/>
              <a:gd name="connsiteX6" fmla="*/ 1272746 w 1989438"/>
              <a:gd name="connsiteY6" fmla="*/ 24713 h 2693773"/>
              <a:gd name="connsiteX7" fmla="*/ 1186249 w 1989438"/>
              <a:gd name="connsiteY7" fmla="*/ 98854 h 2693773"/>
              <a:gd name="connsiteX8" fmla="*/ 1161535 w 1989438"/>
              <a:gd name="connsiteY8" fmla="*/ 210065 h 2693773"/>
              <a:gd name="connsiteX9" fmla="*/ 1136822 w 1989438"/>
              <a:gd name="connsiteY9" fmla="*/ 284205 h 2693773"/>
              <a:gd name="connsiteX10" fmla="*/ 1050324 w 1989438"/>
              <a:gd name="connsiteY10" fmla="*/ 383059 h 2693773"/>
              <a:gd name="connsiteX11" fmla="*/ 1013254 w 1989438"/>
              <a:gd name="connsiteY11" fmla="*/ 407773 h 2693773"/>
              <a:gd name="connsiteX12" fmla="*/ 976184 w 1989438"/>
              <a:gd name="connsiteY12" fmla="*/ 457200 h 2693773"/>
              <a:gd name="connsiteX13" fmla="*/ 926757 w 1989438"/>
              <a:gd name="connsiteY13" fmla="*/ 531340 h 2693773"/>
              <a:gd name="connsiteX14" fmla="*/ 914400 w 1989438"/>
              <a:gd name="connsiteY14" fmla="*/ 580767 h 2693773"/>
              <a:gd name="connsiteX15" fmla="*/ 926757 w 1989438"/>
              <a:gd name="connsiteY15" fmla="*/ 630194 h 2693773"/>
              <a:gd name="connsiteX16" fmla="*/ 914400 w 1989438"/>
              <a:gd name="connsiteY16" fmla="*/ 778476 h 2693773"/>
              <a:gd name="connsiteX17" fmla="*/ 753762 w 1989438"/>
              <a:gd name="connsiteY17" fmla="*/ 852616 h 2693773"/>
              <a:gd name="connsiteX18" fmla="*/ 716692 w 1989438"/>
              <a:gd name="connsiteY18" fmla="*/ 877330 h 2693773"/>
              <a:gd name="connsiteX19" fmla="*/ 667265 w 1989438"/>
              <a:gd name="connsiteY19" fmla="*/ 889686 h 2693773"/>
              <a:gd name="connsiteX20" fmla="*/ 593124 w 1989438"/>
              <a:gd name="connsiteY20" fmla="*/ 914400 h 2693773"/>
              <a:gd name="connsiteX21" fmla="*/ 481914 w 1989438"/>
              <a:gd name="connsiteY21" fmla="*/ 939113 h 2693773"/>
              <a:gd name="connsiteX22" fmla="*/ 358346 w 1989438"/>
              <a:gd name="connsiteY22" fmla="*/ 988540 h 2693773"/>
              <a:gd name="connsiteX23" fmla="*/ 321276 w 1989438"/>
              <a:gd name="connsiteY23" fmla="*/ 1000897 h 2693773"/>
              <a:gd name="connsiteX24" fmla="*/ 284205 w 1989438"/>
              <a:gd name="connsiteY24" fmla="*/ 1025611 h 2693773"/>
              <a:gd name="connsiteX25" fmla="*/ 172995 w 1989438"/>
              <a:gd name="connsiteY25" fmla="*/ 1087394 h 2693773"/>
              <a:gd name="connsiteX26" fmla="*/ 135924 w 1989438"/>
              <a:gd name="connsiteY26" fmla="*/ 1124465 h 2693773"/>
              <a:gd name="connsiteX27" fmla="*/ 123568 w 1989438"/>
              <a:gd name="connsiteY27" fmla="*/ 1173892 h 2693773"/>
              <a:gd name="connsiteX28" fmla="*/ 98854 w 1989438"/>
              <a:gd name="connsiteY28" fmla="*/ 1210962 h 2693773"/>
              <a:gd name="connsiteX29" fmla="*/ 61784 w 1989438"/>
              <a:gd name="connsiteY29" fmla="*/ 1272746 h 2693773"/>
              <a:gd name="connsiteX30" fmla="*/ 49427 w 1989438"/>
              <a:gd name="connsiteY30" fmla="*/ 1334530 h 2693773"/>
              <a:gd name="connsiteX31" fmla="*/ 37070 w 1989438"/>
              <a:gd name="connsiteY31" fmla="*/ 1383957 h 2693773"/>
              <a:gd name="connsiteX32" fmla="*/ 24714 w 1989438"/>
              <a:gd name="connsiteY32" fmla="*/ 1507524 h 2693773"/>
              <a:gd name="connsiteX33" fmla="*/ 0 w 1989438"/>
              <a:gd name="connsiteY33" fmla="*/ 1594022 h 2693773"/>
              <a:gd name="connsiteX34" fmla="*/ 49427 w 1989438"/>
              <a:gd name="connsiteY34" fmla="*/ 2100649 h 2693773"/>
              <a:gd name="connsiteX35" fmla="*/ 61784 w 1989438"/>
              <a:gd name="connsiteY35" fmla="*/ 2150076 h 2693773"/>
              <a:gd name="connsiteX36" fmla="*/ 86497 w 1989438"/>
              <a:gd name="connsiteY36" fmla="*/ 2187146 h 2693773"/>
              <a:gd name="connsiteX37" fmla="*/ 148281 w 1989438"/>
              <a:gd name="connsiteY37" fmla="*/ 2347784 h 2693773"/>
              <a:gd name="connsiteX38" fmla="*/ 172995 w 1989438"/>
              <a:gd name="connsiteY38" fmla="*/ 2384854 h 2693773"/>
              <a:gd name="connsiteX39" fmla="*/ 407773 w 1989438"/>
              <a:gd name="connsiteY39" fmla="*/ 2508422 h 2693773"/>
              <a:gd name="connsiteX40" fmla="*/ 543697 w 1989438"/>
              <a:gd name="connsiteY40" fmla="*/ 2533135 h 2693773"/>
              <a:gd name="connsiteX41" fmla="*/ 580768 w 1989438"/>
              <a:gd name="connsiteY41" fmla="*/ 2545492 h 2693773"/>
              <a:gd name="connsiteX42" fmla="*/ 704335 w 1989438"/>
              <a:gd name="connsiteY42" fmla="*/ 2582562 h 2693773"/>
              <a:gd name="connsiteX43" fmla="*/ 877330 w 1989438"/>
              <a:gd name="connsiteY43" fmla="*/ 2644346 h 2693773"/>
              <a:gd name="connsiteX44" fmla="*/ 1037968 w 1989438"/>
              <a:gd name="connsiteY44" fmla="*/ 2681416 h 2693773"/>
              <a:gd name="connsiteX45" fmla="*/ 1112108 w 1989438"/>
              <a:gd name="connsiteY45" fmla="*/ 2693773 h 2693773"/>
              <a:gd name="connsiteX46" fmla="*/ 1655805 w 1989438"/>
              <a:gd name="connsiteY46" fmla="*/ 2681416 h 2693773"/>
              <a:gd name="connsiteX47" fmla="*/ 1692876 w 1989438"/>
              <a:gd name="connsiteY47" fmla="*/ 2669059 h 2693773"/>
              <a:gd name="connsiteX48" fmla="*/ 1779373 w 1989438"/>
              <a:gd name="connsiteY48" fmla="*/ 2656703 h 2693773"/>
              <a:gd name="connsiteX49" fmla="*/ 1915297 w 1989438"/>
              <a:gd name="connsiteY49" fmla="*/ 2607276 h 2693773"/>
              <a:gd name="connsiteX50" fmla="*/ 1989438 w 1989438"/>
              <a:gd name="connsiteY50" fmla="*/ 2545492 h 2693773"/>
              <a:gd name="connsiteX51" fmla="*/ 1952368 w 1989438"/>
              <a:gd name="connsiteY51" fmla="*/ 2409567 h 2693773"/>
              <a:gd name="connsiteX52" fmla="*/ 1940011 w 1989438"/>
              <a:gd name="connsiteY52" fmla="*/ 2372497 h 2693773"/>
              <a:gd name="connsiteX53" fmla="*/ 1865870 w 1989438"/>
              <a:gd name="connsiteY53" fmla="*/ 2335427 h 2693773"/>
              <a:gd name="connsiteX54" fmla="*/ 1841157 w 1989438"/>
              <a:gd name="connsiteY54" fmla="*/ 2298357 h 2693773"/>
              <a:gd name="connsiteX55" fmla="*/ 1767016 w 1989438"/>
              <a:gd name="connsiteY55" fmla="*/ 2248930 h 2693773"/>
              <a:gd name="connsiteX56" fmla="*/ 1692876 w 1989438"/>
              <a:gd name="connsiteY56" fmla="*/ 2125362 h 2693773"/>
              <a:gd name="connsiteX57" fmla="*/ 1680519 w 1989438"/>
              <a:gd name="connsiteY57" fmla="*/ 2088292 h 2693773"/>
              <a:gd name="connsiteX58" fmla="*/ 1655805 w 1989438"/>
              <a:gd name="connsiteY58" fmla="*/ 2026508 h 2693773"/>
              <a:gd name="connsiteX59" fmla="*/ 1643449 w 1989438"/>
              <a:gd name="connsiteY59" fmla="*/ 1989438 h 2693773"/>
              <a:gd name="connsiteX60" fmla="*/ 1618735 w 1989438"/>
              <a:gd name="connsiteY60" fmla="*/ 1952367 h 2693773"/>
              <a:gd name="connsiteX61" fmla="*/ 1606378 w 1989438"/>
              <a:gd name="connsiteY61" fmla="*/ 1865870 h 2693773"/>
              <a:gd name="connsiteX62" fmla="*/ 1507524 w 1989438"/>
              <a:gd name="connsiteY62" fmla="*/ 1791730 h 2693773"/>
              <a:gd name="connsiteX63" fmla="*/ 1408670 w 1989438"/>
              <a:gd name="connsiteY63" fmla="*/ 1754659 h 2693773"/>
              <a:gd name="connsiteX64" fmla="*/ 1408670 w 1989438"/>
              <a:gd name="connsiteY64" fmla="*/ 1297459 h 2693773"/>
              <a:gd name="connsiteX65" fmla="*/ 1470454 w 1989438"/>
              <a:gd name="connsiteY65" fmla="*/ 1186249 h 2693773"/>
              <a:gd name="connsiteX66" fmla="*/ 1532238 w 1989438"/>
              <a:gd name="connsiteY66" fmla="*/ 1050324 h 2693773"/>
              <a:gd name="connsiteX67" fmla="*/ 1556951 w 1989438"/>
              <a:gd name="connsiteY67" fmla="*/ 1013254 h 2693773"/>
              <a:gd name="connsiteX68" fmla="*/ 1655805 w 1989438"/>
              <a:gd name="connsiteY68" fmla="*/ 939113 h 2693773"/>
              <a:gd name="connsiteX69" fmla="*/ 1680519 w 1989438"/>
              <a:gd name="connsiteY69" fmla="*/ 877330 h 2693773"/>
              <a:gd name="connsiteX70" fmla="*/ 1705232 w 1989438"/>
              <a:gd name="connsiteY70" fmla="*/ 840259 h 2693773"/>
              <a:gd name="connsiteX71" fmla="*/ 1729946 w 1989438"/>
              <a:gd name="connsiteY71" fmla="*/ 766119 h 2693773"/>
              <a:gd name="connsiteX72" fmla="*/ 1717589 w 1989438"/>
              <a:gd name="connsiteY72" fmla="*/ 580767 h 2693773"/>
              <a:gd name="connsiteX73" fmla="*/ 1705232 w 1989438"/>
              <a:gd name="connsiteY73" fmla="*/ 543697 h 2693773"/>
              <a:gd name="connsiteX74" fmla="*/ 1692876 w 1989438"/>
              <a:gd name="connsiteY74" fmla="*/ 481913 h 2693773"/>
              <a:gd name="connsiteX75" fmla="*/ 1668162 w 1989438"/>
              <a:gd name="connsiteY75" fmla="*/ 407773 h 2693773"/>
              <a:gd name="connsiteX76" fmla="*/ 1643449 w 1989438"/>
              <a:gd name="connsiteY76" fmla="*/ 111211 h 269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989438" h="2693773">
                <a:moveTo>
                  <a:pt x="1643449" y="111211"/>
                </a:moveTo>
                <a:cubicBezTo>
                  <a:pt x="1635211" y="51487"/>
                  <a:pt x="1635576" y="63862"/>
                  <a:pt x="1618735" y="49427"/>
                </a:cubicBezTo>
                <a:cubicBezTo>
                  <a:pt x="1602789" y="35759"/>
                  <a:pt x="1577326" y="42164"/>
                  <a:pt x="1556951" y="37070"/>
                </a:cubicBezTo>
                <a:cubicBezTo>
                  <a:pt x="1544315" y="33911"/>
                  <a:pt x="1532405" y="28291"/>
                  <a:pt x="1519881" y="24713"/>
                </a:cubicBezTo>
                <a:cubicBezTo>
                  <a:pt x="1479174" y="13083"/>
                  <a:pt x="1451124" y="8491"/>
                  <a:pt x="1408670" y="0"/>
                </a:cubicBezTo>
                <a:cubicBezTo>
                  <a:pt x="1375719" y="4119"/>
                  <a:pt x="1342488" y="6417"/>
                  <a:pt x="1309816" y="12357"/>
                </a:cubicBezTo>
                <a:cubicBezTo>
                  <a:pt x="1297001" y="14687"/>
                  <a:pt x="1282635" y="16236"/>
                  <a:pt x="1272746" y="24713"/>
                </a:cubicBezTo>
                <a:cubicBezTo>
                  <a:pt x="1172008" y="111060"/>
                  <a:pt x="1269662" y="71049"/>
                  <a:pt x="1186249" y="98854"/>
                </a:cubicBezTo>
                <a:cubicBezTo>
                  <a:pt x="1179193" y="134132"/>
                  <a:pt x="1172006" y="175161"/>
                  <a:pt x="1161535" y="210065"/>
                </a:cubicBezTo>
                <a:cubicBezTo>
                  <a:pt x="1154050" y="235016"/>
                  <a:pt x="1149296" y="261336"/>
                  <a:pt x="1136822" y="284205"/>
                </a:cubicBezTo>
                <a:cubicBezTo>
                  <a:pt x="1125692" y="304610"/>
                  <a:pt x="1073436" y="363799"/>
                  <a:pt x="1050324" y="383059"/>
                </a:cubicBezTo>
                <a:cubicBezTo>
                  <a:pt x="1038915" y="392566"/>
                  <a:pt x="1023755" y="397272"/>
                  <a:pt x="1013254" y="407773"/>
                </a:cubicBezTo>
                <a:cubicBezTo>
                  <a:pt x="998692" y="422336"/>
                  <a:pt x="988541" y="440724"/>
                  <a:pt x="976184" y="457200"/>
                </a:cubicBezTo>
                <a:cubicBezTo>
                  <a:pt x="937603" y="572941"/>
                  <a:pt x="1000807" y="401753"/>
                  <a:pt x="926757" y="531340"/>
                </a:cubicBezTo>
                <a:cubicBezTo>
                  <a:pt x="918331" y="546085"/>
                  <a:pt x="918519" y="564291"/>
                  <a:pt x="914400" y="580767"/>
                </a:cubicBezTo>
                <a:cubicBezTo>
                  <a:pt x="918519" y="597243"/>
                  <a:pt x="922091" y="613865"/>
                  <a:pt x="926757" y="630194"/>
                </a:cubicBezTo>
                <a:cubicBezTo>
                  <a:pt x="941765" y="682721"/>
                  <a:pt x="969221" y="714519"/>
                  <a:pt x="914400" y="778476"/>
                </a:cubicBezTo>
                <a:cubicBezTo>
                  <a:pt x="843019" y="861753"/>
                  <a:pt x="816464" y="821264"/>
                  <a:pt x="753762" y="852616"/>
                </a:cubicBezTo>
                <a:cubicBezTo>
                  <a:pt x="740479" y="859258"/>
                  <a:pt x="730342" y="871480"/>
                  <a:pt x="716692" y="877330"/>
                </a:cubicBezTo>
                <a:cubicBezTo>
                  <a:pt x="701082" y="884020"/>
                  <a:pt x="683531" y="884806"/>
                  <a:pt x="667265" y="889686"/>
                </a:cubicBezTo>
                <a:cubicBezTo>
                  <a:pt x="642313" y="897171"/>
                  <a:pt x="618295" y="907688"/>
                  <a:pt x="593124" y="914400"/>
                </a:cubicBezTo>
                <a:cubicBezTo>
                  <a:pt x="556432" y="924185"/>
                  <a:pt x="518606" y="929328"/>
                  <a:pt x="481914" y="939113"/>
                </a:cubicBezTo>
                <a:cubicBezTo>
                  <a:pt x="382653" y="965583"/>
                  <a:pt x="436479" y="955055"/>
                  <a:pt x="358346" y="988540"/>
                </a:cubicBezTo>
                <a:cubicBezTo>
                  <a:pt x="346374" y="993671"/>
                  <a:pt x="332926" y="995072"/>
                  <a:pt x="321276" y="1000897"/>
                </a:cubicBezTo>
                <a:cubicBezTo>
                  <a:pt x="307993" y="1007539"/>
                  <a:pt x="297187" y="1018399"/>
                  <a:pt x="284205" y="1025611"/>
                </a:cubicBezTo>
                <a:cubicBezTo>
                  <a:pt x="246346" y="1046644"/>
                  <a:pt x="206415" y="1059544"/>
                  <a:pt x="172995" y="1087394"/>
                </a:cubicBezTo>
                <a:cubicBezTo>
                  <a:pt x="159570" y="1098581"/>
                  <a:pt x="148281" y="1112108"/>
                  <a:pt x="135924" y="1124465"/>
                </a:cubicBezTo>
                <a:cubicBezTo>
                  <a:pt x="131805" y="1140941"/>
                  <a:pt x="130258" y="1158282"/>
                  <a:pt x="123568" y="1173892"/>
                </a:cubicBezTo>
                <a:cubicBezTo>
                  <a:pt x="117718" y="1187542"/>
                  <a:pt x="106725" y="1198368"/>
                  <a:pt x="98854" y="1210962"/>
                </a:cubicBezTo>
                <a:cubicBezTo>
                  <a:pt x="86125" y="1231329"/>
                  <a:pt x="74141" y="1252151"/>
                  <a:pt x="61784" y="1272746"/>
                </a:cubicBezTo>
                <a:cubicBezTo>
                  <a:pt x="57665" y="1293341"/>
                  <a:pt x="53983" y="1314028"/>
                  <a:pt x="49427" y="1334530"/>
                </a:cubicBezTo>
                <a:cubicBezTo>
                  <a:pt x="45743" y="1351108"/>
                  <a:pt x="39472" y="1367145"/>
                  <a:pt x="37070" y="1383957"/>
                </a:cubicBezTo>
                <a:cubicBezTo>
                  <a:pt x="31216" y="1424935"/>
                  <a:pt x="30568" y="1466546"/>
                  <a:pt x="24714" y="1507524"/>
                </a:cubicBezTo>
                <a:cubicBezTo>
                  <a:pt x="20835" y="1534675"/>
                  <a:pt x="8802" y="1567617"/>
                  <a:pt x="0" y="1594022"/>
                </a:cubicBezTo>
                <a:cubicBezTo>
                  <a:pt x="62921" y="1782780"/>
                  <a:pt x="326" y="1585091"/>
                  <a:pt x="49427" y="2100649"/>
                </a:cubicBezTo>
                <a:cubicBezTo>
                  <a:pt x="51037" y="2117555"/>
                  <a:pt x="55094" y="2134466"/>
                  <a:pt x="61784" y="2150076"/>
                </a:cubicBezTo>
                <a:cubicBezTo>
                  <a:pt x="67634" y="2163726"/>
                  <a:pt x="80785" y="2173438"/>
                  <a:pt x="86497" y="2187146"/>
                </a:cubicBezTo>
                <a:cubicBezTo>
                  <a:pt x="134559" y="2302495"/>
                  <a:pt x="103658" y="2269694"/>
                  <a:pt x="148281" y="2347784"/>
                </a:cubicBezTo>
                <a:cubicBezTo>
                  <a:pt x="155649" y="2360678"/>
                  <a:pt x="162494" y="2374353"/>
                  <a:pt x="172995" y="2384854"/>
                </a:cubicBezTo>
                <a:cubicBezTo>
                  <a:pt x="226798" y="2438656"/>
                  <a:pt x="369848" y="2493252"/>
                  <a:pt x="407773" y="2508422"/>
                </a:cubicBezTo>
                <a:cubicBezTo>
                  <a:pt x="421820" y="2514041"/>
                  <a:pt x="535094" y="2531223"/>
                  <a:pt x="543697" y="2533135"/>
                </a:cubicBezTo>
                <a:cubicBezTo>
                  <a:pt x="556412" y="2535961"/>
                  <a:pt x="568244" y="2541914"/>
                  <a:pt x="580768" y="2545492"/>
                </a:cubicBezTo>
                <a:cubicBezTo>
                  <a:pt x="666818" y="2570078"/>
                  <a:pt x="596672" y="2543412"/>
                  <a:pt x="704335" y="2582562"/>
                </a:cubicBezTo>
                <a:cubicBezTo>
                  <a:pt x="811352" y="2621477"/>
                  <a:pt x="729305" y="2600810"/>
                  <a:pt x="877330" y="2644346"/>
                </a:cubicBezTo>
                <a:cubicBezTo>
                  <a:pt x="924816" y="2658312"/>
                  <a:pt x="987241" y="2672193"/>
                  <a:pt x="1037968" y="2681416"/>
                </a:cubicBezTo>
                <a:cubicBezTo>
                  <a:pt x="1062618" y="2685898"/>
                  <a:pt x="1087395" y="2689654"/>
                  <a:pt x="1112108" y="2693773"/>
                </a:cubicBezTo>
                <a:lnTo>
                  <a:pt x="1655805" y="2681416"/>
                </a:lnTo>
                <a:cubicBezTo>
                  <a:pt x="1668819" y="2680862"/>
                  <a:pt x="1680104" y="2671613"/>
                  <a:pt x="1692876" y="2669059"/>
                </a:cubicBezTo>
                <a:cubicBezTo>
                  <a:pt x="1721435" y="2663347"/>
                  <a:pt x="1750541" y="2660822"/>
                  <a:pt x="1779373" y="2656703"/>
                </a:cubicBezTo>
                <a:cubicBezTo>
                  <a:pt x="1813971" y="2645170"/>
                  <a:pt x="1880912" y="2624469"/>
                  <a:pt x="1915297" y="2607276"/>
                </a:cubicBezTo>
                <a:cubicBezTo>
                  <a:pt x="1949704" y="2590072"/>
                  <a:pt x="1962110" y="2572820"/>
                  <a:pt x="1989438" y="2545492"/>
                </a:cubicBezTo>
                <a:cubicBezTo>
                  <a:pt x="1971514" y="2437947"/>
                  <a:pt x="1988086" y="2504817"/>
                  <a:pt x="1952368" y="2409567"/>
                </a:cubicBezTo>
                <a:cubicBezTo>
                  <a:pt x="1947795" y="2397371"/>
                  <a:pt x="1948148" y="2382668"/>
                  <a:pt x="1940011" y="2372497"/>
                </a:cubicBezTo>
                <a:cubicBezTo>
                  <a:pt x="1922590" y="2350721"/>
                  <a:pt x="1890290" y="2343567"/>
                  <a:pt x="1865870" y="2335427"/>
                </a:cubicBezTo>
                <a:cubicBezTo>
                  <a:pt x="1857632" y="2323070"/>
                  <a:pt x="1852333" y="2308136"/>
                  <a:pt x="1841157" y="2298357"/>
                </a:cubicBezTo>
                <a:cubicBezTo>
                  <a:pt x="1818804" y="2278798"/>
                  <a:pt x="1767016" y="2248930"/>
                  <a:pt x="1767016" y="2248930"/>
                </a:cubicBezTo>
                <a:cubicBezTo>
                  <a:pt x="1731876" y="2196219"/>
                  <a:pt x="1715675" y="2178560"/>
                  <a:pt x="1692876" y="2125362"/>
                </a:cubicBezTo>
                <a:cubicBezTo>
                  <a:pt x="1687745" y="2113390"/>
                  <a:pt x="1685093" y="2100488"/>
                  <a:pt x="1680519" y="2088292"/>
                </a:cubicBezTo>
                <a:cubicBezTo>
                  <a:pt x="1672731" y="2067523"/>
                  <a:pt x="1663593" y="2047277"/>
                  <a:pt x="1655805" y="2026508"/>
                </a:cubicBezTo>
                <a:cubicBezTo>
                  <a:pt x="1651232" y="2014312"/>
                  <a:pt x="1649274" y="2001088"/>
                  <a:pt x="1643449" y="1989438"/>
                </a:cubicBezTo>
                <a:cubicBezTo>
                  <a:pt x="1636807" y="1976155"/>
                  <a:pt x="1626973" y="1964724"/>
                  <a:pt x="1618735" y="1952367"/>
                </a:cubicBezTo>
                <a:cubicBezTo>
                  <a:pt x="1614616" y="1923535"/>
                  <a:pt x="1614747" y="1893767"/>
                  <a:pt x="1606378" y="1865870"/>
                </a:cubicBezTo>
                <a:cubicBezTo>
                  <a:pt x="1592579" y="1819873"/>
                  <a:pt x="1546126" y="1809277"/>
                  <a:pt x="1507524" y="1791730"/>
                </a:cubicBezTo>
                <a:cubicBezTo>
                  <a:pt x="1466885" y="1773258"/>
                  <a:pt x="1447265" y="1767524"/>
                  <a:pt x="1408670" y="1754659"/>
                </a:cubicBezTo>
                <a:cubicBezTo>
                  <a:pt x="1398717" y="1535678"/>
                  <a:pt x="1386721" y="1495005"/>
                  <a:pt x="1408670" y="1297459"/>
                </a:cubicBezTo>
                <a:cubicBezTo>
                  <a:pt x="1414880" y="1241564"/>
                  <a:pt x="1449237" y="1249900"/>
                  <a:pt x="1470454" y="1186249"/>
                </a:cubicBezTo>
                <a:cubicBezTo>
                  <a:pt x="1487950" y="1133762"/>
                  <a:pt x="1495403" y="1105578"/>
                  <a:pt x="1532238" y="1050324"/>
                </a:cubicBezTo>
                <a:cubicBezTo>
                  <a:pt x="1540476" y="1037967"/>
                  <a:pt x="1546450" y="1023755"/>
                  <a:pt x="1556951" y="1013254"/>
                </a:cubicBezTo>
                <a:cubicBezTo>
                  <a:pt x="1586300" y="983905"/>
                  <a:pt x="1621584" y="961927"/>
                  <a:pt x="1655805" y="939113"/>
                </a:cubicBezTo>
                <a:cubicBezTo>
                  <a:pt x="1664043" y="918519"/>
                  <a:pt x="1670599" y="897169"/>
                  <a:pt x="1680519" y="877330"/>
                </a:cubicBezTo>
                <a:cubicBezTo>
                  <a:pt x="1687161" y="864047"/>
                  <a:pt x="1699200" y="853830"/>
                  <a:pt x="1705232" y="840259"/>
                </a:cubicBezTo>
                <a:cubicBezTo>
                  <a:pt x="1715812" y="816454"/>
                  <a:pt x="1729946" y="766119"/>
                  <a:pt x="1729946" y="766119"/>
                </a:cubicBezTo>
                <a:cubicBezTo>
                  <a:pt x="1725827" y="704335"/>
                  <a:pt x="1724427" y="642309"/>
                  <a:pt x="1717589" y="580767"/>
                </a:cubicBezTo>
                <a:cubicBezTo>
                  <a:pt x="1716151" y="567822"/>
                  <a:pt x="1708391" y="556333"/>
                  <a:pt x="1705232" y="543697"/>
                </a:cubicBezTo>
                <a:cubicBezTo>
                  <a:pt x="1700138" y="523322"/>
                  <a:pt x="1698402" y="502175"/>
                  <a:pt x="1692876" y="481913"/>
                </a:cubicBezTo>
                <a:cubicBezTo>
                  <a:pt x="1686022" y="456781"/>
                  <a:pt x="1668162" y="407773"/>
                  <a:pt x="1668162" y="407773"/>
                </a:cubicBezTo>
                <a:cubicBezTo>
                  <a:pt x="1646485" y="256035"/>
                  <a:pt x="1651687" y="170935"/>
                  <a:pt x="1643449" y="111211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Soft. Tools </a:t>
            </a:r>
            <a:br>
              <a:rPr lang="de-DE" dirty="0" smtClean="0"/>
            </a:br>
            <a:r>
              <a:rPr lang="de-DE" sz="2400" b="1" dirty="0" smtClean="0"/>
              <a:t>Live Demo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MATLAB SES </a:t>
            </a:r>
            <a:r>
              <a:rPr lang="de-DE" sz="2400" b="1" dirty="0" err="1"/>
              <a:t>T</a:t>
            </a:r>
            <a:r>
              <a:rPr lang="de-DE" sz="2400" b="1" dirty="0" err="1" smtClean="0"/>
              <a:t>bx</a:t>
            </a:r>
            <a:endParaRPr lang="en-US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63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err="1" smtClean="0"/>
              <a:t>Introductory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r>
              <a:rPr lang="de-DE" dirty="0" err="1" smtClean="0"/>
              <a:t>Reactive</a:t>
            </a:r>
            <a:r>
              <a:rPr lang="de-DE" dirty="0" smtClean="0"/>
              <a:t> “</a:t>
            </a:r>
            <a:r>
              <a:rPr lang="de-DE" dirty="0" err="1" smtClean="0"/>
              <a:t>Closed</a:t>
            </a:r>
            <a:r>
              <a:rPr lang="de-DE" dirty="0" smtClean="0"/>
              <a:t> Loop Study“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simplified</a:t>
            </a:r>
            <a:r>
              <a:rPr lang="de-DE" dirty="0" smtClean="0"/>
              <a:t> CS1</a:t>
            </a:r>
            <a:endParaRPr lang="de-DE" b="1" dirty="0" smtClean="0"/>
          </a:p>
          <a:p>
            <a:pPr lvl="1"/>
            <a:r>
              <a:rPr lang="de-DE" b="1" dirty="0" err="1" smtClean="0"/>
              <a:t>Objective</a:t>
            </a:r>
            <a:r>
              <a:rPr lang="de-DE" b="1" dirty="0" smtClean="0"/>
              <a:t>:</a:t>
            </a:r>
            <a:r>
              <a:rPr lang="de-DE" dirty="0" smtClean="0"/>
              <a:t> Find </a:t>
            </a:r>
            <a:r>
              <a:rPr lang="de-DE" dirty="0" err="1" smtClean="0"/>
              <a:t>best</a:t>
            </a:r>
            <a:r>
              <a:rPr lang="de-DE" dirty="0" smtClean="0"/>
              <a:t> design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given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sz="1800" dirty="0" smtClean="0"/>
              <a:t>(min. </a:t>
            </a:r>
            <a:r>
              <a:rPr lang="de-DE" sz="1800" dirty="0" err="1" smtClean="0"/>
              <a:t>variance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amp.</a:t>
            </a:r>
            <a:r>
              <a:rPr lang="de-DE" sz="1800" dirty="0" smtClean="0"/>
              <a:t>)</a:t>
            </a:r>
          </a:p>
          <a:p>
            <a:pPr lvl="1"/>
            <a:r>
              <a:rPr lang="de-DE" b="1" dirty="0" smtClean="0"/>
              <a:t>Experiment Control (EC):</a:t>
            </a:r>
          </a:p>
          <a:p>
            <a:pPr lvl="2"/>
            <a:r>
              <a:rPr lang="de-DE" dirty="0" err="1" smtClean="0"/>
              <a:t>Def</a:t>
            </a:r>
            <a:r>
              <a:rPr lang="de-DE" dirty="0" smtClean="0"/>
              <a:t>. </a:t>
            </a:r>
            <a:r>
              <a:rPr lang="de-DE" dirty="0" err="1"/>
              <a:t>o</a:t>
            </a:r>
            <a:r>
              <a:rPr lang="de-DE" dirty="0" err="1" smtClean="0"/>
              <a:t>f</a:t>
            </a:r>
            <a:r>
              <a:rPr lang="de-DE" dirty="0" smtClean="0"/>
              <a:t> </a:t>
            </a:r>
            <a:r>
              <a:rPr lang="de-DE" dirty="0" err="1" smtClean="0"/>
              <a:t>ref</a:t>
            </a:r>
            <a:r>
              <a:rPr lang="de-DE" dirty="0" smtClean="0"/>
              <a:t>. </a:t>
            </a:r>
            <a:r>
              <a:rPr lang="de-DE" dirty="0" err="1" smtClean="0"/>
              <a:t>signal</a:t>
            </a:r>
            <a:endParaRPr lang="de-DE" dirty="0" smtClean="0"/>
          </a:p>
          <a:p>
            <a:pPr lvl="2"/>
            <a:r>
              <a:rPr lang="de-DE" dirty="0" smtClean="0"/>
              <a:t>Study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simple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(1 x sine &amp; </a:t>
            </a:r>
            <a:r>
              <a:rPr lang="de-DE" dirty="0" err="1" smtClean="0"/>
              <a:t>lc_ctrl</a:t>
            </a:r>
            <a:r>
              <a:rPr lang="de-DE" dirty="0" smtClean="0"/>
              <a:t> → 3 x sine &amp; </a:t>
            </a:r>
            <a:r>
              <a:rPr lang="de-DE" dirty="0" err="1" smtClean="0"/>
              <a:t>nc_ctrl</a:t>
            </a:r>
            <a:r>
              <a:rPr lang="de-DE" dirty="0" smtClean="0"/>
              <a:t>)</a:t>
            </a:r>
          </a:p>
          <a:p>
            <a:pPr lvl="2"/>
            <a:r>
              <a:rPr lang="de-DE" b="1" dirty="0" smtClean="0"/>
              <a:t>STOP</a:t>
            </a:r>
            <a:r>
              <a:rPr lang="de-DE" dirty="0" smtClean="0"/>
              <a:t> a </a:t>
            </a:r>
            <a:r>
              <a:rPr lang="de-DE" b="1" dirty="0" err="1" smtClean="0">
                <a:solidFill>
                  <a:srgbClr val="FF0000"/>
                </a:solidFill>
              </a:rPr>
              <a:t>ctrl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var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overshoots</a:t>
            </a:r>
            <a:r>
              <a:rPr lang="de-DE" dirty="0" smtClean="0"/>
              <a:t> </a:t>
            </a:r>
            <a:r>
              <a:rPr lang="de-DE" dirty="0" err="1" smtClean="0"/>
              <a:t>ref</a:t>
            </a:r>
            <a:r>
              <a:rPr lang="de-DE" dirty="0" smtClean="0"/>
              <a:t>. </a:t>
            </a:r>
            <a:r>
              <a:rPr lang="de-DE" dirty="0" err="1"/>
              <a:t>s</a:t>
            </a:r>
            <a:r>
              <a:rPr lang="de-DE" dirty="0" err="1" smtClean="0"/>
              <a:t>ig</a:t>
            </a:r>
            <a:r>
              <a:rPr lang="de-DE" dirty="0" smtClean="0"/>
              <a:t>.</a:t>
            </a:r>
          </a:p>
          <a:p>
            <a:pPr lvl="2"/>
            <a:r>
              <a:rPr lang="de-DE" dirty="0" err="1" smtClean="0"/>
              <a:t>Finaly</a:t>
            </a:r>
            <a:r>
              <a:rPr lang="de-DE" dirty="0" smtClean="0"/>
              <a:t>,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design 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136145" y="3664420"/>
            <a:ext cx="2808312" cy="2287680"/>
            <a:chOff x="5220072" y="2079714"/>
            <a:chExt cx="3891808" cy="331544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2079714"/>
              <a:ext cx="3891808" cy="3315449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510367"/>
              <a:ext cx="541705" cy="32502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465" y="2322308"/>
              <a:ext cx="541705" cy="32502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976" y="2236076"/>
              <a:ext cx="541705" cy="325024"/>
            </a:xfrm>
            <a:prstGeom prst="rect">
              <a:avLst/>
            </a:prstGeom>
          </p:spPr>
        </p:pic>
      </p:grpSp>
      <p:sp>
        <p:nvSpPr>
          <p:cNvPr id="13" name="Freihandform 12"/>
          <p:cNvSpPr/>
          <p:nvPr/>
        </p:nvSpPr>
        <p:spPr>
          <a:xfrm>
            <a:off x="6919664" y="3558028"/>
            <a:ext cx="1828800" cy="2607276"/>
          </a:xfrm>
          <a:custGeom>
            <a:avLst/>
            <a:gdLst>
              <a:gd name="connsiteX0" fmla="*/ 444843 w 1828800"/>
              <a:gd name="connsiteY0" fmla="*/ 24714 h 2607276"/>
              <a:gd name="connsiteX1" fmla="*/ 172994 w 1828800"/>
              <a:gd name="connsiteY1" fmla="*/ 148281 h 2607276"/>
              <a:gd name="connsiteX2" fmla="*/ 135924 w 1828800"/>
              <a:gd name="connsiteY2" fmla="*/ 160638 h 2607276"/>
              <a:gd name="connsiteX3" fmla="*/ 98854 w 1828800"/>
              <a:gd name="connsiteY3" fmla="*/ 234779 h 2607276"/>
              <a:gd name="connsiteX4" fmla="*/ 74140 w 1828800"/>
              <a:gd name="connsiteY4" fmla="*/ 308919 h 2607276"/>
              <a:gd name="connsiteX5" fmla="*/ 61784 w 1828800"/>
              <a:gd name="connsiteY5" fmla="*/ 345989 h 2607276"/>
              <a:gd name="connsiteX6" fmla="*/ 49427 w 1828800"/>
              <a:gd name="connsiteY6" fmla="*/ 395416 h 2607276"/>
              <a:gd name="connsiteX7" fmla="*/ 12357 w 1828800"/>
              <a:gd name="connsiteY7" fmla="*/ 481914 h 2607276"/>
              <a:gd name="connsiteX8" fmla="*/ 0 w 1828800"/>
              <a:gd name="connsiteY8" fmla="*/ 518984 h 2607276"/>
              <a:gd name="connsiteX9" fmla="*/ 24713 w 1828800"/>
              <a:gd name="connsiteY9" fmla="*/ 716692 h 2607276"/>
              <a:gd name="connsiteX10" fmla="*/ 49427 w 1828800"/>
              <a:gd name="connsiteY10" fmla="*/ 815546 h 2607276"/>
              <a:gd name="connsiteX11" fmla="*/ 98854 w 1828800"/>
              <a:gd name="connsiteY11" fmla="*/ 864973 h 2607276"/>
              <a:gd name="connsiteX12" fmla="*/ 160638 w 1828800"/>
              <a:gd name="connsiteY12" fmla="*/ 914400 h 2607276"/>
              <a:gd name="connsiteX13" fmla="*/ 222421 w 1828800"/>
              <a:gd name="connsiteY13" fmla="*/ 976184 h 2607276"/>
              <a:gd name="connsiteX14" fmla="*/ 296562 w 1828800"/>
              <a:gd name="connsiteY14" fmla="*/ 1037968 h 2607276"/>
              <a:gd name="connsiteX15" fmla="*/ 321275 w 1828800"/>
              <a:gd name="connsiteY15" fmla="*/ 1075038 h 2607276"/>
              <a:gd name="connsiteX16" fmla="*/ 395416 w 1828800"/>
              <a:gd name="connsiteY16" fmla="*/ 1124465 h 2607276"/>
              <a:gd name="connsiteX17" fmla="*/ 432486 w 1828800"/>
              <a:gd name="connsiteY17" fmla="*/ 1149179 h 2607276"/>
              <a:gd name="connsiteX18" fmla="*/ 469557 w 1828800"/>
              <a:gd name="connsiteY18" fmla="*/ 1173892 h 2607276"/>
              <a:gd name="connsiteX19" fmla="*/ 506627 w 1828800"/>
              <a:gd name="connsiteY19" fmla="*/ 1210962 h 2607276"/>
              <a:gd name="connsiteX20" fmla="*/ 506627 w 1828800"/>
              <a:gd name="connsiteY20" fmla="*/ 1532238 h 2607276"/>
              <a:gd name="connsiteX21" fmla="*/ 494270 w 1828800"/>
              <a:gd name="connsiteY21" fmla="*/ 1779373 h 2607276"/>
              <a:gd name="connsiteX22" fmla="*/ 469557 w 1828800"/>
              <a:gd name="connsiteY22" fmla="*/ 1853514 h 2607276"/>
              <a:gd name="connsiteX23" fmla="*/ 444843 w 1828800"/>
              <a:gd name="connsiteY23" fmla="*/ 1927654 h 2607276"/>
              <a:gd name="connsiteX24" fmla="*/ 407773 w 1828800"/>
              <a:gd name="connsiteY24" fmla="*/ 2038865 h 2607276"/>
              <a:gd name="connsiteX25" fmla="*/ 395416 w 1828800"/>
              <a:gd name="connsiteY25" fmla="*/ 2075935 h 2607276"/>
              <a:gd name="connsiteX26" fmla="*/ 370702 w 1828800"/>
              <a:gd name="connsiteY26" fmla="*/ 2162433 h 2607276"/>
              <a:gd name="connsiteX27" fmla="*/ 358346 w 1828800"/>
              <a:gd name="connsiteY27" fmla="*/ 2211860 h 2607276"/>
              <a:gd name="connsiteX28" fmla="*/ 420129 w 1828800"/>
              <a:gd name="connsiteY28" fmla="*/ 2409568 h 2607276"/>
              <a:gd name="connsiteX29" fmla="*/ 444843 w 1828800"/>
              <a:gd name="connsiteY29" fmla="*/ 2446638 h 2607276"/>
              <a:gd name="connsiteX30" fmla="*/ 518984 w 1828800"/>
              <a:gd name="connsiteY30" fmla="*/ 2471352 h 2607276"/>
              <a:gd name="connsiteX31" fmla="*/ 556054 w 1828800"/>
              <a:gd name="connsiteY31" fmla="*/ 2483708 h 2607276"/>
              <a:gd name="connsiteX32" fmla="*/ 642551 w 1828800"/>
              <a:gd name="connsiteY32" fmla="*/ 2533135 h 2607276"/>
              <a:gd name="connsiteX33" fmla="*/ 691978 w 1828800"/>
              <a:gd name="connsiteY33" fmla="*/ 2545492 h 2607276"/>
              <a:gd name="connsiteX34" fmla="*/ 815546 w 1828800"/>
              <a:gd name="connsiteY34" fmla="*/ 2582562 h 2607276"/>
              <a:gd name="connsiteX35" fmla="*/ 902043 w 1828800"/>
              <a:gd name="connsiteY35" fmla="*/ 2594919 h 2607276"/>
              <a:gd name="connsiteX36" fmla="*/ 963827 w 1828800"/>
              <a:gd name="connsiteY36" fmla="*/ 2607276 h 2607276"/>
              <a:gd name="connsiteX37" fmla="*/ 1136821 w 1828800"/>
              <a:gd name="connsiteY37" fmla="*/ 2594919 h 2607276"/>
              <a:gd name="connsiteX38" fmla="*/ 1210962 w 1828800"/>
              <a:gd name="connsiteY38" fmla="*/ 2570206 h 2607276"/>
              <a:gd name="connsiteX39" fmla="*/ 1297459 w 1828800"/>
              <a:gd name="connsiteY39" fmla="*/ 2533135 h 2607276"/>
              <a:gd name="connsiteX40" fmla="*/ 1334529 w 1828800"/>
              <a:gd name="connsiteY40" fmla="*/ 2508422 h 2607276"/>
              <a:gd name="connsiteX41" fmla="*/ 1383957 w 1828800"/>
              <a:gd name="connsiteY41" fmla="*/ 2483708 h 2607276"/>
              <a:gd name="connsiteX42" fmla="*/ 1421027 w 1828800"/>
              <a:gd name="connsiteY42" fmla="*/ 2458995 h 2607276"/>
              <a:gd name="connsiteX43" fmla="*/ 1631092 w 1828800"/>
              <a:gd name="connsiteY43" fmla="*/ 2360141 h 2607276"/>
              <a:gd name="connsiteX44" fmla="*/ 1692875 w 1828800"/>
              <a:gd name="connsiteY44" fmla="*/ 2286000 h 2607276"/>
              <a:gd name="connsiteX45" fmla="*/ 1729946 w 1828800"/>
              <a:gd name="connsiteY45" fmla="*/ 2236573 h 2607276"/>
              <a:gd name="connsiteX46" fmla="*/ 1791729 w 1828800"/>
              <a:gd name="connsiteY46" fmla="*/ 2137719 h 2607276"/>
              <a:gd name="connsiteX47" fmla="*/ 1816443 w 1828800"/>
              <a:gd name="connsiteY47" fmla="*/ 2063579 h 2607276"/>
              <a:gd name="connsiteX48" fmla="*/ 1828800 w 1828800"/>
              <a:gd name="connsiteY48" fmla="*/ 2026508 h 2607276"/>
              <a:gd name="connsiteX49" fmla="*/ 1816443 w 1828800"/>
              <a:gd name="connsiteY49" fmla="*/ 1210962 h 2607276"/>
              <a:gd name="connsiteX50" fmla="*/ 1754659 w 1828800"/>
              <a:gd name="connsiteY50" fmla="*/ 1025611 h 2607276"/>
              <a:gd name="connsiteX51" fmla="*/ 1668162 w 1828800"/>
              <a:gd name="connsiteY51" fmla="*/ 988541 h 2607276"/>
              <a:gd name="connsiteX52" fmla="*/ 1569308 w 1828800"/>
              <a:gd name="connsiteY52" fmla="*/ 963827 h 2607276"/>
              <a:gd name="connsiteX53" fmla="*/ 1112108 w 1828800"/>
              <a:gd name="connsiteY53" fmla="*/ 988541 h 2607276"/>
              <a:gd name="connsiteX54" fmla="*/ 852616 w 1828800"/>
              <a:gd name="connsiteY54" fmla="*/ 1013254 h 2607276"/>
              <a:gd name="connsiteX55" fmla="*/ 753762 w 1828800"/>
              <a:gd name="connsiteY55" fmla="*/ 1000897 h 2607276"/>
              <a:gd name="connsiteX56" fmla="*/ 741405 w 1828800"/>
              <a:gd name="connsiteY56" fmla="*/ 963827 h 2607276"/>
              <a:gd name="connsiteX57" fmla="*/ 766119 w 1828800"/>
              <a:gd name="connsiteY57" fmla="*/ 778476 h 2607276"/>
              <a:gd name="connsiteX58" fmla="*/ 766119 w 1828800"/>
              <a:gd name="connsiteY58" fmla="*/ 148281 h 2607276"/>
              <a:gd name="connsiteX59" fmla="*/ 704335 w 1828800"/>
              <a:gd name="connsiteY59" fmla="*/ 49427 h 2607276"/>
              <a:gd name="connsiteX60" fmla="*/ 654908 w 1828800"/>
              <a:gd name="connsiteY60" fmla="*/ 37070 h 2607276"/>
              <a:gd name="connsiteX61" fmla="*/ 543697 w 1828800"/>
              <a:gd name="connsiteY61" fmla="*/ 0 h 2607276"/>
              <a:gd name="connsiteX62" fmla="*/ 444843 w 1828800"/>
              <a:gd name="connsiteY62" fmla="*/ 24714 h 2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828800" h="2607276">
                <a:moveTo>
                  <a:pt x="444843" y="24714"/>
                </a:moveTo>
                <a:cubicBezTo>
                  <a:pt x="383059" y="49427"/>
                  <a:pt x="264103" y="108193"/>
                  <a:pt x="172994" y="148281"/>
                </a:cubicBezTo>
                <a:cubicBezTo>
                  <a:pt x="161072" y="153527"/>
                  <a:pt x="144401" y="150749"/>
                  <a:pt x="135924" y="160638"/>
                </a:cubicBezTo>
                <a:cubicBezTo>
                  <a:pt x="117942" y="181617"/>
                  <a:pt x="109481" y="209274"/>
                  <a:pt x="98854" y="234779"/>
                </a:cubicBezTo>
                <a:cubicBezTo>
                  <a:pt x="88835" y="258825"/>
                  <a:pt x="82378" y="284206"/>
                  <a:pt x="74140" y="308919"/>
                </a:cubicBezTo>
                <a:cubicBezTo>
                  <a:pt x="70021" y="321276"/>
                  <a:pt x="64943" y="333353"/>
                  <a:pt x="61784" y="345989"/>
                </a:cubicBezTo>
                <a:cubicBezTo>
                  <a:pt x="57665" y="362465"/>
                  <a:pt x="54093" y="379087"/>
                  <a:pt x="49427" y="395416"/>
                </a:cubicBezTo>
                <a:cubicBezTo>
                  <a:pt x="32868" y="453373"/>
                  <a:pt x="40600" y="416012"/>
                  <a:pt x="12357" y="481914"/>
                </a:cubicBezTo>
                <a:cubicBezTo>
                  <a:pt x="7226" y="493886"/>
                  <a:pt x="4119" y="506627"/>
                  <a:pt x="0" y="518984"/>
                </a:cubicBezTo>
                <a:cubicBezTo>
                  <a:pt x="21995" y="804910"/>
                  <a:pt x="-6720" y="601437"/>
                  <a:pt x="24713" y="716692"/>
                </a:cubicBezTo>
                <a:cubicBezTo>
                  <a:pt x="33650" y="749461"/>
                  <a:pt x="25410" y="791529"/>
                  <a:pt x="49427" y="815546"/>
                </a:cubicBezTo>
                <a:cubicBezTo>
                  <a:pt x="65903" y="832022"/>
                  <a:pt x="81439" y="849493"/>
                  <a:pt x="98854" y="864973"/>
                </a:cubicBezTo>
                <a:cubicBezTo>
                  <a:pt x="118566" y="882495"/>
                  <a:pt x="141989" y="895751"/>
                  <a:pt x="160638" y="914400"/>
                </a:cubicBezTo>
                <a:cubicBezTo>
                  <a:pt x="243020" y="996782"/>
                  <a:pt x="123563" y="910277"/>
                  <a:pt x="222421" y="976184"/>
                </a:cubicBezTo>
                <a:cubicBezTo>
                  <a:pt x="282634" y="1066501"/>
                  <a:pt x="202495" y="959578"/>
                  <a:pt x="296562" y="1037968"/>
                </a:cubicBezTo>
                <a:cubicBezTo>
                  <a:pt x="307971" y="1047475"/>
                  <a:pt x="310099" y="1065259"/>
                  <a:pt x="321275" y="1075038"/>
                </a:cubicBezTo>
                <a:cubicBezTo>
                  <a:pt x="343628" y="1094597"/>
                  <a:pt x="370702" y="1107989"/>
                  <a:pt x="395416" y="1124465"/>
                </a:cubicBezTo>
                <a:lnTo>
                  <a:pt x="432486" y="1149179"/>
                </a:lnTo>
                <a:cubicBezTo>
                  <a:pt x="444843" y="1157417"/>
                  <a:pt x="459056" y="1163391"/>
                  <a:pt x="469557" y="1173892"/>
                </a:cubicBezTo>
                <a:lnTo>
                  <a:pt x="506627" y="1210962"/>
                </a:lnTo>
                <a:cubicBezTo>
                  <a:pt x="548861" y="1337665"/>
                  <a:pt x="520341" y="1237393"/>
                  <a:pt x="506627" y="1532238"/>
                </a:cubicBezTo>
                <a:cubicBezTo>
                  <a:pt x="502795" y="1614630"/>
                  <a:pt x="503724" y="1697435"/>
                  <a:pt x="494270" y="1779373"/>
                </a:cubicBezTo>
                <a:cubicBezTo>
                  <a:pt x="491284" y="1805252"/>
                  <a:pt x="477795" y="1828800"/>
                  <a:pt x="469557" y="1853514"/>
                </a:cubicBezTo>
                <a:lnTo>
                  <a:pt x="444843" y="1927654"/>
                </a:lnTo>
                <a:lnTo>
                  <a:pt x="407773" y="2038865"/>
                </a:lnTo>
                <a:cubicBezTo>
                  <a:pt x="403654" y="2051222"/>
                  <a:pt x="398575" y="2063299"/>
                  <a:pt x="395416" y="2075935"/>
                </a:cubicBezTo>
                <a:cubicBezTo>
                  <a:pt x="356773" y="2230502"/>
                  <a:pt x="406167" y="2038302"/>
                  <a:pt x="370702" y="2162433"/>
                </a:cubicBezTo>
                <a:cubicBezTo>
                  <a:pt x="366037" y="2178762"/>
                  <a:pt x="362465" y="2195384"/>
                  <a:pt x="358346" y="2211860"/>
                </a:cubicBezTo>
                <a:cubicBezTo>
                  <a:pt x="377300" y="2458276"/>
                  <a:pt x="325815" y="2315254"/>
                  <a:pt x="420129" y="2409568"/>
                </a:cubicBezTo>
                <a:cubicBezTo>
                  <a:pt x="430630" y="2420069"/>
                  <a:pt x="432249" y="2438767"/>
                  <a:pt x="444843" y="2446638"/>
                </a:cubicBezTo>
                <a:cubicBezTo>
                  <a:pt x="466934" y="2460445"/>
                  <a:pt x="494270" y="2463114"/>
                  <a:pt x="518984" y="2471352"/>
                </a:cubicBezTo>
                <a:lnTo>
                  <a:pt x="556054" y="2483708"/>
                </a:lnTo>
                <a:cubicBezTo>
                  <a:pt x="586785" y="2504196"/>
                  <a:pt x="606713" y="2519696"/>
                  <a:pt x="642551" y="2533135"/>
                </a:cubicBezTo>
                <a:cubicBezTo>
                  <a:pt x="658452" y="2539098"/>
                  <a:pt x="675711" y="2540612"/>
                  <a:pt x="691978" y="2545492"/>
                </a:cubicBezTo>
                <a:cubicBezTo>
                  <a:pt x="741593" y="2560377"/>
                  <a:pt x="767338" y="2573797"/>
                  <a:pt x="815546" y="2582562"/>
                </a:cubicBezTo>
                <a:cubicBezTo>
                  <a:pt x="844201" y="2587772"/>
                  <a:pt x="873314" y="2590131"/>
                  <a:pt x="902043" y="2594919"/>
                </a:cubicBezTo>
                <a:cubicBezTo>
                  <a:pt x="922760" y="2598372"/>
                  <a:pt x="943232" y="2603157"/>
                  <a:pt x="963827" y="2607276"/>
                </a:cubicBezTo>
                <a:cubicBezTo>
                  <a:pt x="1021492" y="2603157"/>
                  <a:pt x="1079649" y="2603495"/>
                  <a:pt x="1136821" y="2594919"/>
                </a:cubicBezTo>
                <a:cubicBezTo>
                  <a:pt x="1162583" y="2591055"/>
                  <a:pt x="1186248" y="2578444"/>
                  <a:pt x="1210962" y="2570206"/>
                </a:cubicBezTo>
                <a:cubicBezTo>
                  <a:pt x="1252550" y="2556344"/>
                  <a:pt x="1254706" y="2557565"/>
                  <a:pt x="1297459" y="2533135"/>
                </a:cubicBezTo>
                <a:cubicBezTo>
                  <a:pt x="1310353" y="2525767"/>
                  <a:pt x="1321635" y="2515790"/>
                  <a:pt x="1334529" y="2508422"/>
                </a:cubicBezTo>
                <a:cubicBezTo>
                  <a:pt x="1350523" y="2499283"/>
                  <a:pt x="1367963" y="2492847"/>
                  <a:pt x="1383957" y="2483708"/>
                </a:cubicBezTo>
                <a:cubicBezTo>
                  <a:pt x="1396851" y="2476340"/>
                  <a:pt x="1407319" y="2464707"/>
                  <a:pt x="1421027" y="2458995"/>
                </a:cubicBezTo>
                <a:cubicBezTo>
                  <a:pt x="1504922" y="2424039"/>
                  <a:pt x="1562923" y="2428312"/>
                  <a:pt x="1631092" y="2360141"/>
                </a:cubicBezTo>
                <a:cubicBezTo>
                  <a:pt x="1688789" y="2302443"/>
                  <a:pt x="1649864" y="2346216"/>
                  <a:pt x="1692875" y="2286000"/>
                </a:cubicBezTo>
                <a:cubicBezTo>
                  <a:pt x="1704846" y="2269241"/>
                  <a:pt x="1719031" y="2254037"/>
                  <a:pt x="1729946" y="2236573"/>
                </a:cubicBezTo>
                <a:cubicBezTo>
                  <a:pt x="1814762" y="2100867"/>
                  <a:pt x="1686706" y="2277750"/>
                  <a:pt x="1791729" y="2137719"/>
                </a:cubicBezTo>
                <a:lnTo>
                  <a:pt x="1816443" y="2063579"/>
                </a:lnTo>
                <a:lnTo>
                  <a:pt x="1828800" y="2026508"/>
                </a:lnTo>
                <a:cubicBezTo>
                  <a:pt x="1824681" y="1754659"/>
                  <a:pt x="1836527" y="1482099"/>
                  <a:pt x="1816443" y="1210962"/>
                </a:cubicBezTo>
                <a:cubicBezTo>
                  <a:pt x="1811632" y="1146014"/>
                  <a:pt x="1812909" y="1054737"/>
                  <a:pt x="1754659" y="1025611"/>
                </a:cubicBezTo>
                <a:cubicBezTo>
                  <a:pt x="1714146" y="1005354"/>
                  <a:pt x="1708167" y="999451"/>
                  <a:pt x="1668162" y="988541"/>
                </a:cubicBezTo>
                <a:cubicBezTo>
                  <a:pt x="1635393" y="979604"/>
                  <a:pt x="1569308" y="963827"/>
                  <a:pt x="1569308" y="963827"/>
                </a:cubicBezTo>
                <a:lnTo>
                  <a:pt x="1112108" y="988541"/>
                </a:lnTo>
                <a:cubicBezTo>
                  <a:pt x="940358" y="998644"/>
                  <a:pt x="981081" y="994901"/>
                  <a:pt x="852616" y="1013254"/>
                </a:cubicBezTo>
                <a:cubicBezTo>
                  <a:pt x="819665" y="1009135"/>
                  <a:pt x="784108" y="1014384"/>
                  <a:pt x="753762" y="1000897"/>
                </a:cubicBezTo>
                <a:cubicBezTo>
                  <a:pt x="741860" y="995607"/>
                  <a:pt x="741405" y="976852"/>
                  <a:pt x="741405" y="963827"/>
                </a:cubicBezTo>
                <a:cubicBezTo>
                  <a:pt x="741405" y="918456"/>
                  <a:pt x="757789" y="828454"/>
                  <a:pt x="766119" y="778476"/>
                </a:cubicBezTo>
                <a:cubicBezTo>
                  <a:pt x="770289" y="628341"/>
                  <a:pt x="792476" y="332784"/>
                  <a:pt x="766119" y="148281"/>
                </a:cubicBezTo>
                <a:cubicBezTo>
                  <a:pt x="758345" y="93860"/>
                  <a:pt x="750745" y="69318"/>
                  <a:pt x="704335" y="49427"/>
                </a:cubicBezTo>
                <a:cubicBezTo>
                  <a:pt x="688725" y="42737"/>
                  <a:pt x="671140" y="42064"/>
                  <a:pt x="654908" y="37070"/>
                </a:cubicBezTo>
                <a:cubicBezTo>
                  <a:pt x="617560" y="25578"/>
                  <a:pt x="543697" y="0"/>
                  <a:pt x="543697" y="0"/>
                </a:cubicBezTo>
                <a:cubicBezTo>
                  <a:pt x="460472" y="13871"/>
                  <a:pt x="506627" y="1"/>
                  <a:pt x="444843" y="24714"/>
                </a:cubicBez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Soft. Tools </a:t>
            </a:r>
            <a:br>
              <a:rPr lang="de-DE" dirty="0" smtClean="0"/>
            </a:br>
            <a:r>
              <a:rPr lang="de-DE" sz="2400" b="1" dirty="0" smtClean="0"/>
              <a:t>Live Demo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MATLAB SES </a:t>
            </a:r>
            <a:r>
              <a:rPr lang="de-DE" sz="2400" b="1" dirty="0" err="1"/>
              <a:t>T</a:t>
            </a:r>
            <a:r>
              <a:rPr lang="de-DE" sz="2400" b="1" dirty="0" err="1" smtClean="0"/>
              <a:t>bx</a:t>
            </a:r>
            <a:endParaRPr lang="en-US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64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6084168" y="1268760"/>
            <a:ext cx="2808312" cy="2287680"/>
            <a:chOff x="5220072" y="2079714"/>
            <a:chExt cx="3891808" cy="331544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2079714"/>
              <a:ext cx="3891808" cy="3315449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510367"/>
              <a:ext cx="541705" cy="32502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465" y="2322308"/>
              <a:ext cx="541705" cy="32502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976" y="2236076"/>
              <a:ext cx="541705" cy="325024"/>
            </a:xfrm>
            <a:prstGeom prst="rect">
              <a:avLst/>
            </a:prstGeom>
          </p:spPr>
        </p:pic>
      </p:grpSp>
      <p:sp>
        <p:nvSpPr>
          <p:cNvPr id="10" name="Freihandform 9"/>
          <p:cNvSpPr/>
          <p:nvPr/>
        </p:nvSpPr>
        <p:spPr>
          <a:xfrm>
            <a:off x="6870357" y="1210962"/>
            <a:ext cx="1828800" cy="2607276"/>
          </a:xfrm>
          <a:custGeom>
            <a:avLst/>
            <a:gdLst>
              <a:gd name="connsiteX0" fmla="*/ 444843 w 1828800"/>
              <a:gd name="connsiteY0" fmla="*/ 24714 h 2607276"/>
              <a:gd name="connsiteX1" fmla="*/ 172994 w 1828800"/>
              <a:gd name="connsiteY1" fmla="*/ 148281 h 2607276"/>
              <a:gd name="connsiteX2" fmla="*/ 135924 w 1828800"/>
              <a:gd name="connsiteY2" fmla="*/ 160638 h 2607276"/>
              <a:gd name="connsiteX3" fmla="*/ 98854 w 1828800"/>
              <a:gd name="connsiteY3" fmla="*/ 234779 h 2607276"/>
              <a:gd name="connsiteX4" fmla="*/ 74140 w 1828800"/>
              <a:gd name="connsiteY4" fmla="*/ 308919 h 2607276"/>
              <a:gd name="connsiteX5" fmla="*/ 61784 w 1828800"/>
              <a:gd name="connsiteY5" fmla="*/ 345989 h 2607276"/>
              <a:gd name="connsiteX6" fmla="*/ 49427 w 1828800"/>
              <a:gd name="connsiteY6" fmla="*/ 395416 h 2607276"/>
              <a:gd name="connsiteX7" fmla="*/ 12357 w 1828800"/>
              <a:gd name="connsiteY7" fmla="*/ 481914 h 2607276"/>
              <a:gd name="connsiteX8" fmla="*/ 0 w 1828800"/>
              <a:gd name="connsiteY8" fmla="*/ 518984 h 2607276"/>
              <a:gd name="connsiteX9" fmla="*/ 24713 w 1828800"/>
              <a:gd name="connsiteY9" fmla="*/ 716692 h 2607276"/>
              <a:gd name="connsiteX10" fmla="*/ 49427 w 1828800"/>
              <a:gd name="connsiteY10" fmla="*/ 815546 h 2607276"/>
              <a:gd name="connsiteX11" fmla="*/ 98854 w 1828800"/>
              <a:gd name="connsiteY11" fmla="*/ 864973 h 2607276"/>
              <a:gd name="connsiteX12" fmla="*/ 160638 w 1828800"/>
              <a:gd name="connsiteY12" fmla="*/ 914400 h 2607276"/>
              <a:gd name="connsiteX13" fmla="*/ 222421 w 1828800"/>
              <a:gd name="connsiteY13" fmla="*/ 976184 h 2607276"/>
              <a:gd name="connsiteX14" fmla="*/ 296562 w 1828800"/>
              <a:gd name="connsiteY14" fmla="*/ 1037968 h 2607276"/>
              <a:gd name="connsiteX15" fmla="*/ 321275 w 1828800"/>
              <a:gd name="connsiteY15" fmla="*/ 1075038 h 2607276"/>
              <a:gd name="connsiteX16" fmla="*/ 395416 w 1828800"/>
              <a:gd name="connsiteY16" fmla="*/ 1124465 h 2607276"/>
              <a:gd name="connsiteX17" fmla="*/ 432486 w 1828800"/>
              <a:gd name="connsiteY17" fmla="*/ 1149179 h 2607276"/>
              <a:gd name="connsiteX18" fmla="*/ 469557 w 1828800"/>
              <a:gd name="connsiteY18" fmla="*/ 1173892 h 2607276"/>
              <a:gd name="connsiteX19" fmla="*/ 506627 w 1828800"/>
              <a:gd name="connsiteY19" fmla="*/ 1210962 h 2607276"/>
              <a:gd name="connsiteX20" fmla="*/ 506627 w 1828800"/>
              <a:gd name="connsiteY20" fmla="*/ 1532238 h 2607276"/>
              <a:gd name="connsiteX21" fmla="*/ 494270 w 1828800"/>
              <a:gd name="connsiteY21" fmla="*/ 1779373 h 2607276"/>
              <a:gd name="connsiteX22" fmla="*/ 469557 w 1828800"/>
              <a:gd name="connsiteY22" fmla="*/ 1853514 h 2607276"/>
              <a:gd name="connsiteX23" fmla="*/ 444843 w 1828800"/>
              <a:gd name="connsiteY23" fmla="*/ 1927654 h 2607276"/>
              <a:gd name="connsiteX24" fmla="*/ 407773 w 1828800"/>
              <a:gd name="connsiteY24" fmla="*/ 2038865 h 2607276"/>
              <a:gd name="connsiteX25" fmla="*/ 395416 w 1828800"/>
              <a:gd name="connsiteY25" fmla="*/ 2075935 h 2607276"/>
              <a:gd name="connsiteX26" fmla="*/ 370702 w 1828800"/>
              <a:gd name="connsiteY26" fmla="*/ 2162433 h 2607276"/>
              <a:gd name="connsiteX27" fmla="*/ 358346 w 1828800"/>
              <a:gd name="connsiteY27" fmla="*/ 2211860 h 2607276"/>
              <a:gd name="connsiteX28" fmla="*/ 420129 w 1828800"/>
              <a:gd name="connsiteY28" fmla="*/ 2409568 h 2607276"/>
              <a:gd name="connsiteX29" fmla="*/ 444843 w 1828800"/>
              <a:gd name="connsiteY29" fmla="*/ 2446638 h 2607276"/>
              <a:gd name="connsiteX30" fmla="*/ 518984 w 1828800"/>
              <a:gd name="connsiteY30" fmla="*/ 2471352 h 2607276"/>
              <a:gd name="connsiteX31" fmla="*/ 556054 w 1828800"/>
              <a:gd name="connsiteY31" fmla="*/ 2483708 h 2607276"/>
              <a:gd name="connsiteX32" fmla="*/ 642551 w 1828800"/>
              <a:gd name="connsiteY32" fmla="*/ 2533135 h 2607276"/>
              <a:gd name="connsiteX33" fmla="*/ 691978 w 1828800"/>
              <a:gd name="connsiteY33" fmla="*/ 2545492 h 2607276"/>
              <a:gd name="connsiteX34" fmla="*/ 815546 w 1828800"/>
              <a:gd name="connsiteY34" fmla="*/ 2582562 h 2607276"/>
              <a:gd name="connsiteX35" fmla="*/ 902043 w 1828800"/>
              <a:gd name="connsiteY35" fmla="*/ 2594919 h 2607276"/>
              <a:gd name="connsiteX36" fmla="*/ 963827 w 1828800"/>
              <a:gd name="connsiteY36" fmla="*/ 2607276 h 2607276"/>
              <a:gd name="connsiteX37" fmla="*/ 1136821 w 1828800"/>
              <a:gd name="connsiteY37" fmla="*/ 2594919 h 2607276"/>
              <a:gd name="connsiteX38" fmla="*/ 1210962 w 1828800"/>
              <a:gd name="connsiteY38" fmla="*/ 2570206 h 2607276"/>
              <a:gd name="connsiteX39" fmla="*/ 1297459 w 1828800"/>
              <a:gd name="connsiteY39" fmla="*/ 2533135 h 2607276"/>
              <a:gd name="connsiteX40" fmla="*/ 1334529 w 1828800"/>
              <a:gd name="connsiteY40" fmla="*/ 2508422 h 2607276"/>
              <a:gd name="connsiteX41" fmla="*/ 1383957 w 1828800"/>
              <a:gd name="connsiteY41" fmla="*/ 2483708 h 2607276"/>
              <a:gd name="connsiteX42" fmla="*/ 1421027 w 1828800"/>
              <a:gd name="connsiteY42" fmla="*/ 2458995 h 2607276"/>
              <a:gd name="connsiteX43" fmla="*/ 1631092 w 1828800"/>
              <a:gd name="connsiteY43" fmla="*/ 2360141 h 2607276"/>
              <a:gd name="connsiteX44" fmla="*/ 1692875 w 1828800"/>
              <a:gd name="connsiteY44" fmla="*/ 2286000 h 2607276"/>
              <a:gd name="connsiteX45" fmla="*/ 1729946 w 1828800"/>
              <a:gd name="connsiteY45" fmla="*/ 2236573 h 2607276"/>
              <a:gd name="connsiteX46" fmla="*/ 1791729 w 1828800"/>
              <a:gd name="connsiteY46" fmla="*/ 2137719 h 2607276"/>
              <a:gd name="connsiteX47" fmla="*/ 1816443 w 1828800"/>
              <a:gd name="connsiteY47" fmla="*/ 2063579 h 2607276"/>
              <a:gd name="connsiteX48" fmla="*/ 1828800 w 1828800"/>
              <a:gd name="connsiteY48" fmla="*/ 2026508 h 2607276"/>
              <a:gd name="connsiteX49" fmla="*/ 1816443 w 1828800"/>
              <a:gd name="connsiteY49" fmla="*/ 1210962 h 2607276"/>
              <a:gd name="connsiteX50" fmla="*/ 1754659 w 1828800"/>
              <a:gd name="connsiteY50" fmla="*/ 1025611 h 2607276"/>
              <a:gd name="connsiteX51" fmla="*/ 1668162 w 1828800"/>
              <a:gd name="connsiteY51" fmla="*/ 988541 h 2607276"/>
              <a:gd name="connsiteX52" fmla="*/ 1569308 w 1828800"/>
              <a:gd name="connsiteY52" fmla="*/ 963827 h 2607276"/>
              <a:gd name="connsiteX53" fmla="*/ 1112108 w 1828800"/>
              <a:gd name="connsiteY53" fmla="*/ 988541 h 2607276"/>
              <a:gd name="connsiteX54" fmla="*/ 852616 w 1828800"/>
              <a:gd name="connsiteY54" fmla="*/ 1013254 h 2607276"/>
              <a:gd name="connsiteX55" fmla="*/ 753762 w 1828800"/>
              <a:gd name="connsiteY55" fmla="*/ 1000897 h 2607276"/>
              <a:gd name="connsiteX56" fmla="*/ 741405 w 1828800"/>
              <a:gd name="connsiteY56" fmla="*/ 963827 h 2607276"/>
              <a:gd name="connsiteX57" fmla="*/ 766119 w 1828800"/>
              <a:gd name="connsiteY57" fmla="*/ 778476 h 2607276"/>
              <a:gd name="connsiteX58" fmla="*/ 766119 w 1828800"/>
              <a:gd name="connsiteY58" fmla="*/ 148281 h 2607276"/>
              <a:gd name="connsiteX59" fmla="*/ 704335 w 1828800"/>
              <a:gd name="connsiteY59" fmla="*/ 49427 h 2607276"/>
              <a:gd name="connsiteX60" fmla="*/ 654908 w 1828800"/>
              <a:gd name="connsiteY60" fmla="*/ 37070 h 2607276"/>
              <a:gd name="connsiteX61" fmla="*/ 543697 w 1828800"/>
              <a:gd name="connsiteY61" fmla="*/ 0 h 2607276"/>
              <a:gd name="connsiteX62" fmla="*/ 444843 w 1828800"/>
              <a:gd name="connsiteY62" fmla="*/ 24714 h 2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828800" h="2607276">
                <a:moveTo>
                  <a:pt x="444843" y="24714"/>
                </a:moveTo>
                <a:cubicBezTo>
                  <a:pt x="383059" y="49427"/>
                  <a:pt x="264103" y="108193"/>
                  <a:pt x="172994" y="148281"/>
                </a:cubicBezTo>
                <a:cubicBezTo>
                  <a:pt x="161072" y="153527"/>
                  <a:pt x="144401" y="150749"/>
                  <a:pt x="135924" y="160638"/>
                </a:cubicBezTo>
                <a:cubicBezTo>
                  <a:pt x="117942" y="181617"/>
                  <a:pt x="109481" y="209274"/>
                  <a:pt x="98854" y="234779"/>
                </a:cubicBezTo>
                <a:cubicBezTo>
                  <a:pt x="88835" y="258825"/>
                  <a:pt x="82378" y="284206"/>
                  <a:pt x="74140" y="308919"/>
                </a:cubicBezTo>
                <a:cubicBezTo>
                  <a:pt x="70021" y="321276"/>
                  <a:pt x="64943" y="333353"/>
                  <a:pt x="61784" y="345989"/>
                </a:cubicBezTo>
                <a:cubicBezTo>
                  <a:pt x="57665" y="362465"/>
                  <a:pt x="54093" y="379087"/>
                  <a:pt x="49427" y="395416"/>
                </a:cubicBezTo>
                <a:cubicBezTo>
                  <a:pt x="32868" y="453373"/>
                  <a:pt x="40600" y="416012"/>
                  <a:pt x="12357" y="481914"/>
                </a:cubicBezTo>
                <a:cubicBezTo>
                  <a:pt x="7226" y="493886"/>
                  <a:pt x="4119" y="506627"/>
                  <a:pt x="0" y="518984"/>
                </a:cubicBezTo>
                <a:cubicBezTo>
                  <a:pt x="21995" y="804910"/>
                  <a:pt x="-6720" y="601437"/>
                  <a:pt x="24713" y="716692"/>
                </a:cubicBezTo>
                <a:cubicBezTo>
                  <a:pt x="33650" y="749461"/>
                  <a:pt x="25410" y="791529"/>
                  <a:pt x="49427" y="815546"/>
                </a:cubicBezTo>
                <a:cubicBezTo>
                  <a:pt x="65903" y="832022"/>
                  <a:pt x="81439" y="849493"/>
                  <a:pt x="98854" y="864973"/>
                </a:cubicBezTo>
                <a:cubicBezTo>
                  <a:pt x="118566" y="882495"/>
                  <a:pt x="141989" y="895751"/>
                  <a:pt x="160638" y="914400"/>
                </a:cubicBezTo>
                <a:cubicBezTo>
                  <a:pt x="243020" y="996782"/>
                  <a:pt x="123563" y="910277"/>
                  <a:pt x="222421" y="976184"/>
                </a:cubicBezTo>
                <a:cubicBezTo>
                  <a:pt x="282634" y="1066501"/>
                  <a:pt x="202495" y="959578"/>
                  <a:pt x="296562" y="1037968"/>
                </a:cubicBezTo>
                <a:cubicBezTo>
                  <a:pt x="307971" y="1047475"/>
                  <a:pt x="310099" y="1065259"/>
                  <a:pt x="321275" y="1075038"/>
                </a:cubicBezTo>
                <a:cubicBezTo>
                  <a:pt x="343628" y="1094597"/>
                  <a:pt x="370702" y="1107989"/>
                  <a:pt x="395416" y="1124465"/>
                </a:cubicBezTo>
                <a:lnTo>
                  <a:pt x="432486" y="1149179"/>
                </a:lnTo>
                <a:cubicBezTo>
                  <a:pt x="444843" y="1157417"/>
                  <a:pt x="459056" y="1163391"/>
                  <a:pt x="469557" y="1173892"/>
                </a:cubicBezTo>
                <a:lnTo>
                  <a:pt x="506627" y="1210962"/>
                </a:lnTo>
                <a:cubicBezTo>
                  <a:pt x="548861" y="1337665"/>
                  <a:pt x="520341" y="1237393"/>
                  <a:pt x="506627" y="1532238"/>
                </a:cubicBezTo>
                <a:cubicBezTo>
                  <a:pt x="502795" y="1614630"/>
                  <a:pt x="503724" y="1697435"/>
                  <a:pt x="494270" y="1779373"/>
                </a:cubicBezTo>
                <a:cubicBezTo>
                  <a:pt x="491284" y="1805252"/>
                  <a:pt x="477795" y="1828800"/>
                  <a:pt x="469557" y="1853514"/>
                </a:cubicBezTo>
                <a:lnTo>
                  <a:pt x="444843" y="1927654"/>
                </a:lnTo>
                <a:lnTo>
                  <a:pt x="407773" y="2038865"/>
                </a:lnTo>
                <a:cubicBezTo>
                  <a:pt x="403654" y="2051222"/>
                  <a:pt x="398575" y="2063299"/>
                  <a:pt x="395416" y="2075935"/>
                </a:cubicBezTo>
                <a:cubicBezTo>
                  <a:pt x="356773" y="2230502"/>
                  <a:pt x="406167" y="2038302"/>
                  <a:pt x="370702" y="2162433"/>
                </a:cubicBezTo>
                <a:cubicBezTo>
                  <a:pt x="366037" y="2178762"/>
                  <a:pt x="362465" y="2195384"/>
                  <a:pt x="358346" y="2211860"/>
                </a:cubicBezTo>
                <a:cubicBezTo>
                  <a:pt x="377300" y="2458276"/>
                  <a:pt x="325815" y="2315254"/>
                  <a:pt x="420129" y="2409568"/>
                </a:cubicBezTo>
                <a:cubicBezTo>
                  <a:pt x="430630" y="2420069"/>
                  <a:pt x="432249" y="2438767"/>
                  <a:pt x="444843" y="2446638"/>
                </a:cubicBezTo>
                <a:cubicBezTo>
                  <a:pt x="466934" y="2460445"/>
                  <a:pt x="494270" y="2463114"/>
                  <a:pt x="518984" y="2471352"/>
                </a:cubicBezTo>
                <a:lnTo>
                  <a:pt x="556054" y="2483708"/>
                </a:lnTo>
                <a:cubicBezTo>
                  <a:pt x="586785" y="2504196"/>
                  <a:pt x="606713" y="2519696"/>
                  <a:pt x="642551" y="2533135"/>
                </a:cubicBezTo>
                <a:cubicBezTo>
                  <a:pt x="658452" y="2539098"/>
                  <a:pt x="675711" y="2540612"/>
                  <a:pt x="691978" y="2545492"/>
                </a:cubicBezTo>
                <a:cubicBezTo>
                  <a:pt x="741593" y="2560377"/>
                  <a:pt x="767338" y="2573797"/>
                  <a:pt x="815546" y="2582562"/>
                </a:cubicBezTo>
                <a:cubicBezTo>
                  <a:pt x="844201" y="2587772"/>
                  <a:pt x="873314" y="2590131"/>
                  <a:pt x="902043" y="2594919"/>
                </a:cubicBezTo>
                <a:cubicBezTo>
                  <a:pt x="922760" y="2598372"/>
                  <a:pt x="943232" y="2603157"/>
                  <a:pt x="963827" y="2607276"/>
                </a:cubicBezTo>
                <a:cubicBezTo>
                  <a:pt x="1021492" y="2603157"/>
                  <a:pt x="1079649" y="2603495"/>
                  <a:pt x="1136821" y="2594919"/>
                </a:cubicBezTo>
                <a:cubicBezTo>
                  <a:pt x="1162583" y="2591055"/>
                  <a:pt x="1186248" y="2578444"/>
                  <a:pt x="1210962" y="2570206"/>
                </a:cubicBezTo>
                <a:cubicBezTo>
                  <a:pt x="1252550" y="2556344"/>
                  <a:pt x="1254706" y="2557565"/>
                  <a:pt x="1297459" y="2533135"/>
                </a:cubicBezTo>
                <a:cubicBezTo>
                  <a:pt x="1310353" y="2525767"/>
                  <a:pt x="1321635" y="2515790"/>
                  <a:pt x="1334529" y="2508422"/>
                </a:cubicBezTo>
                <a:cubicBezTo>
                  <a:pt x="1350523" y="2499283"/>
                  <a:pt x="1367963" y="2492847"/>
                  <a:pt x="1383957" y="2483708"/>
                </a:cubicBezTo>
                <a:cubicBezTo>
                  <a:pt x="1396851" y="2476340"/>
                  <a:pt x="1407319" y="2464707"/>
                  <a:pt x="1421027" y="2458995"/>
                </a:cubicBezTo>
                <a:cubicBezTo>
                  <a:pt x="1504922" y="2424039"/>
                  <a:pt x="1562923" y="2428312"/>
                  <a:pt x="1631092" y="2360141"/>
                </a:cubicBezTo>
                <a:cubicBezTo>
                  <a:pt x="1688789" y="2302443"/>
                  <a:pt x="1649864" y="2346216"/>
                  <a:pt x="1692875" y="2286000"/>
                </a:cubicBezTo>
                <a:cubicBezTo>
                  <a:pt x="1704846" y="2269241"/>
                  <a:pt x="1719031" y="2254037"/>
                  <a:pt x="1729946" y="2236573"/>
                </a:cubicBezTo>
                <a:cubicBezTo>
                  <a:pt x="1814762" y="2100867"/>
                  <a:pt x="1686706" y="2277750"/>
                  <a:pt x="1791729" y="2137719"/>
                </a:cubicBezTo>
                <a:lnTo>
                  <a:pt x="1816443" y="2063579"/>
                </a:lnTo>
                <a:lnTo>
                  <a:pt x="1828800" y="2026508"/>
                </a:lnTo>
                <a:cubicBezTo>
                  <a:pt x="1824681" y="1754659"/>
                  <a:pt x="1836527" y="1482099"/>
                  <a:pt x="1816443" y="1210962"/>
                </a:cubicBezTo>
                <a:cubicBezTo>
                  <a:pt x="1811632" y="1146014"/>
                  <a:pt x="1812909" y="1054737"/>
                  <a:pt x="1754659" y="1025611"/>
                </a:cubicBezTo>
                <a:cubicBezTo>
                  <a:pt x="1714146" y="1005354"/>
                  <a:pt x="1708167" y="999451"/>
                  <a:pt x="1668162" y="988541"/>
                </a:cubicBezTo>
                <a:cubicBezTo>
                  <a:pt x="1635393" y="979604"/>
                  <a:pt x="1569308" y="963827"/>
                  <a:pt x="1569308" y="963827"/>
                </a:cubicBezTo>
                <a:lnTo>
                  <a:pt x="1112108" y="988541"/>
                </a:lnTo>
                <a:cubicBezTo>
                  <a:pt x="940358" y="998644"/>
                  <a:pt x="981081" y="994901"/>
                  <a:pt x="852616" y="1013254"/>
                </a:cubicBezTo>
                <a:cubicBezTo>
                  <a:pt x="819665" y="1009135"/>
                  <a:pt x="784108" y="1014384"/>
                  <a:pt x="753762" y="1000897"/>
                </a:cubicBezTo>
                <a:cubicBezTo>
                  <a:pt x="741860" y="995607"/>
                  <a:pt x="741405" y="976852"/>
                  <a:pt x="741405" y="963827"/>
                </a:cubicBezTo>
                <a:cubicBezTo>
                  <a:pt x="741405" y="918456"/>
                  <a:pt x="757789" y="828454"/>
                  <a:pt x="766119" y="778476"/>
                </a:cubicBezTo>
                <a:cubicBezTo>
                  <a:pt x="770289" y="628341"/>
                  <a:pt x="792476" y="332784"/>
                  <a:pt x="766119" y="148281"/>
                </a:cubicBezTo>
                <a:cubicBezTo>
                  <a:pt x="758345" y="93860"/>
                  <a:pt x="750745" y="69318"/>
                  <a:pt x="704335" y="49427"/>
                </a:cubicBezTo>
                <a:cubicBezTo>
                  <a:pt x="688725" y="42737"/>
                  <a:pt x="671140" y="42064"/>
                  <a:pt x="654908" y="37070"/>
                </a:cubicBezTo>
                <a:cubicBezTo>
                  <a:pt x="617560" y="25578"/>
                  <a:pt x="543697" y="0"/>
                  <a:pt x="543697" y="0"/>
                </a:cubicBezTo>
                <a:cubicBezTo>
                  <a:pt x="460472" y="13871"/>
                  <a:pt x="506627" y="1"/>
                  <a:pt x="444843" y="24714"/>
                </a:cubicBez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8" y="2276872"/>
            <a:ext cx="5574810" cy="458112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002095" y="2924944"/>
            <a:ext cx="2005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</a:rPr>
              <a:t>Overshoot</a:t>
            </a:r>
            <a:r>
              <a:rPr lang="de-DE" b="1" dirty="0" smtClean="0">
                <a:solidFill>
                  <a:srgbClr val="FF0000"/>
                </a:solidFill>
              </a:rPr>
              <a:t>! 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Study </a:t>
            </a:r>
            <a:r>
              <a:rPr lang="de-DE" b="1" dirty="0" err="1" smtClean="0">
                <a:solidFill>
                  <a:srgbClr val="FF0000"/>
                </a:solidFill>
              </a:rPr>
              <a:t>of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lc_ctrl</a:t>
            </a:r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FF0000"/>
                </a:solidFill>
              </a:rPr>
              <a:t>w</a:t>
            </a:r>
            <a:r>
              <a:rPr lang="de-DE" b="1" dirty="0" smtClean="0">
                <a:solidFill>
                  <a:srgbClr val="FF0000"/>
                </a:solidFill>
              </a:rPr>
              <a:t>as </a:t>
            </a:r>
            <a:r>
              <a:rPr lang="de-DE" b="1" dirty="0" err="1" smtClean="0">
                <a:solidFill>
                  <a:srgbClr val="FF0000"/>
                </a:solidFill>
              </a:rPr>
              <a:t>stopped</a:t>
            </a:r>
            <a:r>
              <a:rPr lang="de-DE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flipH="1" flipV="1">
            <a:off x="3851920" y="3022767"/>
            <a:ext cx="412239" cy="1182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3995936" y="3556440"/>
            <a:ext cx="3135686" cy="160075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512003" y="3789040"/>
            <a:ext cx="1040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70C0"/>
                </a:solidFill>
              </a:rPr>
              <a:t>Best</a:t>
            </a:r>
          </a:p>
          <a:p>
            <a:pPr algn="ctr"/>
            <a:r>
              <a:rPr lang="de-DE" b="1" dirty="0" err="1">
                <a:solidFill>
                  <a:srgbClr val="0070C0"/>
                </a:solidFill>
              </a:rPr>
              <a:t>s</a:t>
            </a:r>
            <a:r>
              <a:rPr lang="de-DE" b="1" dirty="0" err="1" smtClean="0">
                <a:solidFill>
                  <a:srgbClr val="0070C0"/>
                </a:solidFill>
              </a:rPr>
              <a:t>ystem</a:t>
            </a:r>
            <a:endParaRPr lang="de-DE" b="1" dirty="0" smtClean="0">
              <a:solidFill>
                <a:srgbClr val="0070C0"/>
              </a:solidFill>
            </a:endParaRPr>
          </a:p>
          <a:p>
            <a:pPr algn="ctr"/>
            <a:r>
              <a:rPr lang="de-DE" b="1" dirty="0" smtClean="0">
                <a:solidFill>
                  <a:srgbClr val="0070C0"/>
                </a:solidFill>
              </a:rPr>
              <a:t>design!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570610" y="2771636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(1)</a:t>
            </a:r>
            <a:endParaRPr lang="en-US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1547664" y="486916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(2)</a:t>
            </a:r>
            <a:endParaRPr lang="en-US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3138644" y="278092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(3)</a:t>
            </a:r>
            <a:endParaRPr lang="en-US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3138644" y="485986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(4)</a:t>
            </a:r>
            <a:endParaRPr lang="en-US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4722820" y="485986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(5)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00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Soft. Tools </a:t>
            </a:r>
            <a:br>
              <a:rPr lang="de-DE" dirty="0" smtClean="0"/>
            </a:br>
            <a:r>
              <a:rPr lang="de-DE" sz="2400" b="1" dirty="0" smtClean="0"/>
              <a:t>SES Editor GUI </a:t>
            </a:r>
            <a:r>
              <a:rPr lang="de-DE" sz="2400" b="1" dirty="0" err="1" smtClean="0"/>
              <a:t>with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PyQt</a:t>
            </a:r>
            <a:r>
              <a:rPr lang="de-DE" sz="2400" b="1" dirty="0" smtClean="0"/>
              <a:t> (WIP)</a:t>
            </a:r>
            <a:endParaRPr lang="en-US" sz="2400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9" y="1700808"/>
            <a:ext cx="7859713" cy="418223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65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00719" y="6093296"/>
            <a:ext cx="388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SES, PES, FPES </a:t>
            </a:r>
            <a:r>
              <a:rPr lang="de-DE" dirty="0" err="1" smtClean="0"/>
              <a:t>export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XML</a:t>
            </a:r>
          </a:p>
        </p:txBody>
      </p:sp>
    </p:spTree>
    <p:extLst>
      <p:ext uri="{BB962C8B-B14F-4D97-AF65-F5344CB8AC3E}">
        <p14:creationId xmlns:p14="http://schemas.microsoft.com/office/powerpoint/2010/main" val="9426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</a:t>
            </a:r>
            <a:r>
              <a:rPr lang="de-DE" dirty="0" smtClean="0"/>
              <a:t>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Introduction</a:t>
            </a:r>
            <a:endParaRPr lang="de-DE" dirty="0" smtClean="0"/>
          </a:p>
          <a:p>
            <a:r>
              <a:rPr lang="de-DE" dirty="0" smtClean="0"/>
              <a:t>M&amp;S </a:t>
            </a:r>
            <a:r>
              <a:rPr lang="de-DE" dirty="0" err="1" smtClean="0"/>
              <a:t>Using</a:t>
            </a:r>
            <a:r>
              <a:rPr lang="de-DE" dirty="0" smtClean="0"/>
              <a:t> SES/MB Approach</a:t>
            </a:r>
          </a:p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</a:p>
          <a:p>
            <a:r>
              <a:rPr lang="de-DE" dirty="0" smtClean="0"/>
              <a:t>CEA</a:t>
            </a:r>
            <a:r>
              <a:rPr lang="tr-TR" dirty="0" smtClean="0"/>
              <a:t>’</a:t>
            </a:r>
            <a:r>
              <a:rPr lang="de-DE" dirty="0" smtClean="0"/>
              <a:t>s Extended </a:t>
            </a:r>
            <a:r>
              <a:rPr lang="de-DE" dirty="0"/>
              <a:t>SES/MB </a:t>
            </a:r>
            <a:r>
              <a:rPr lang="de-DE" dirty="0" smtClean="0"/>
              <a:t>Infrastructure</a:t>
            </a:r>
          </a:p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Software Tools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u="sng" dirty="0" smtClean="0"/>
              <a:t>Live Demo</a:t>
            </a:r>
            <a:r>
              <a:rPr lang="de-DE" dirty="0" smtClean="0"/>
              <a:t>)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Summary (&amp; </a:t>
            </a:r>
            <a:r>
              <a:rPr lang="de-DE" dirty="0" err="1" smtClean="0">
                <a:solidFill>
                  <a:srgbClr val="FF0000"/>
                </a:solidFill>
              </a:rPr>
              <a:t>Applications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</a:p>
          <a:p>
            <a:r>
              <a:rPr lang="de-DE" dirty="0" smtClean="0"/>
              <a:t>References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 smtClean="0"/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3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Summary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859216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  <a:defRPr/>
            </a:pPr>
            <a:r>
              <a:rPr lang="de-DE" sz="2000" dirty="0" smtClean="0"/>
              <a:t>SES </a:t>
            </a:r>
            <a:r>
              <a:rPr lang="de-DE" sz="2000" dirty="0" err="1" smtClean="0"/>
              <a:t>specifies</a:t>
            </a:r>
            <a:r>
              <a:rPr lang="de-DE" sz="2000" dirty="0" smtClean="0"/>
              <a:t> a </a:t>
            </a:r>
            <a:r>
              <a:rPr lang="de-DE" sz="2000" dirty="0" err="1" smtClean="0"/>
              <a:t>set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</a:t>
            </a:r>
            <a:r>
              <a:rPr lang="de-DE" sz="2000" dirty="0" err="1" smtClean="0"/>
              <a:t>designs</a:t>
            </a:r>
            <a:r>
              <a:rPr lang="de-DE" sz="2000" dirty="0" smtClean="0"/>
              <a:t> (</a:t>
            </a:r>
            <a:r>
              <a:rPr lang="de-DE" sz="2000" dirty="0" err="1" smtClean="0"/>
              <a:t>structure</a:t>
            </a:r>
            <a:r>
              <a:rPr lang="de-DE" sz="2000" dirty="0" smtClean="0"/>
              <a:t> &amp; </a:t>
            </a:r>
            <a:r>
              <a:rPr lang="de-DE" sz="2000" dirty="0" err="1" smtClean="0"/>
              <a:t>parameters</a:t>
            </a:r>
            <a:r>
              <a:rPr lang="de-DE" sz="2000" dirty="0"/>
              <a:t>)</a:t>
            </a:r>
            <a:endParaRPr lang="de-DE" sz="20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  <a:defRPr/>
            </a:pPr>
            <a:endParaRPr lang="de-DE" sz="20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  <a:defRPr/>
            </a:pPr>
            <a:r>
              <a:rPr lang="de-DE" sz="2000" dirty="0" smtClean="0"/>
              <a:t>MB </a:t>
            </a:r>
            <a:r>
              <a:rPr lang="de-DE" sz="2000" dirty="0" err="1" smtClean="0"/>
              <a:t>organizes</a:t>
            </a:r>
            <a:r>
              <a:rPr lang="de-DE" sz="2000" dirty="0" smtClean="0"/>
              <a:t> a </a:t>
            </a:r>
            <a:r>
              <a:rPr lang="de-DE" sz="2000" dirty="0" err="1" smtClean="0"/>
              <a:t>set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basic</a:t>
            </a:r>
            <a:r>
              <a:rPr lang="de-DE" sz="2000" dirty="0" smtClean="0"/>
              <a:t> </a:t>
            </a:r>
            <a:r>
              <a:rPr lang="de-DE" sz="2000" dirty="0" err="1" smtClean="0"/>
              <a:t>models</a:t>
            </a:r>
            <a:endParaRPr lang="de-DE" sz="2000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  <a:defRPr/>
            </a:pPr>
            <a:endParaRPr lang="de-DE" sz="2000" i="1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  <a:defRPr/>
            </a:pPr>
            <a:r>
              <a:rPr lang="de-DE" sz="2000" dirty="0" smtClean="0"/>
              <a:t>SES/MB </a:t>
            </a:r>
            <a:r>
              <a:rPr lang="de-DE" sz="2000" dirty="0" err="1" smtClean="0"/>
              <a:t>framework</a:t>
            </a:r>
            <a:r>
              <a:rPr lang="de-DE" sz="2000" dirty="0" smtClean="0"/>
              <a:t> </a:t>
            </a:r>
            <a:r>
              <a:rPr lang="de-DE" sz="2000" dirty="0" err="1" smtClean="0"/>
              <a:t>defines</a:t>
            </a:r>
            <a:r>
              <a:rPr lang="de-DE" sz="2000" dirty="0"/>
              <a:t> </a:t>
            </a:r>
            <a:r>
              <a:rPr lang="de-DE" sz="2000" dirty="0" err="1" smtClean="0"/>
              <a:t>transformation</a:t>
            </a:r>
            <a:r>
              <a:rPr lang="de-DE" sz="2000" dirty="0" smtClean="0"/>
              <a:t> </a:t>
            </a:r>
            <a:r>
              <a:rPr lang="de-DE" sz="2000" dirty="0" err="1" smtClean="0"/>
              <a:t>methods</a:t>
            </a:r>
            <a:r>
              <a:rPr lang="de-DE" sz="2000" dirty="0" smtClean="0"/>
              <a:t> such </a:t>
            </a:r>
            <a:r>
              <a:rPr lang="de-DE" sz="2000" dirty="0" err="1" smtClean="0"/>
              <a:t>as</a:t>
            </a:r>
            <a:endParaRPr lang="de-DE" sz="2000" dirty="0" smtClean="0"/>
          </a:p>
          <a:p>
            <a:pPr marL="548640" lvl="2">
              <a:spcBef>
                <a:spcPts val="600"/>
              </a:spcBef>
              <a:buSzPct val="70000"/>
              <a:defRPr/>
            </a:pPr>
            <a:r>
              <a:rPr lang="de-DE" dirty="0" err="1" smtClean="0"/>
              <a:t>merging</a:t>
            </a:r>
            <a:r>
              <a:rPr lang="de-DE" dirty="0"/>
              <a:t>, </a:t>
            </a:r>
            <a:r>
              <a:rPr lang="de-DE" dirty="0" err="1"/>
              <a:t>pruning</a:t>
            </a:r>
            <a:r>
              <a:rPr lang="de-DE" dirty="0"/>
              <a:t>, </a:t>
            </a:r>
            <a:r>
              <a:rPr lang="de-DE" dirty="0" err="1" smtClean="0"/>
              <a:t>flattening</a:t>
            </a:r>
            <a:r>
              <a:rPr lang="de-DE" dirty="0" smtClean="0"/>
              <a:t>, </a:t>
            </a:r>
            <a:r>
              <a:rPr lang="de-DE" dirty="0" err="1" smtClean="0"/>
              <a:t>build</a:t>
            </a:r>
            <a:endParaRPr lang="de-DE" dirty="0"/>
          </a:p>
          <a:p>
            <a:pPr marL="548640" lvl="2">
              <a:spcBef>
                <a:spcPts val="600"/>
              </a:spcBef>
              <a:buSzPct val="70000"/>
              <a:defRPr/>
            </a:pPr>
            <a:endParaRPr lang="de-DE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de-DE" sz="2000" dirty="0" smtClean="0"/>
              <a:t>PES </a:t>
            </a:r>
            <a:r>
              <a:rPr lang="de-DE" sz="2000" dirty="0" err="1" smtClean="0"/>
              <a:t>or</a:t>
            </a:r>
            <a:r>
              <a:rPr lang="de-DE" sz="2000" dirty="0" smtClean="0"/>
              <a:t> FPES </a:t>
            </a:r>
            <a:r>
              <a:rPr lang="de-DE" sz="2000" dirty="0" err="1" smtClean="0"/>
              <a:t>defines</a:t>
            </a:r>
            <a:r>
              <a:rPr lang="de-DE" sz="2000" dirty="0" smtClean="0"/>
              <a:t> a </a:t>
            </a:r>
            <a:r>
              <a:rPr lang="de-DE" sz="2000" dirty="0" err="1" smtClean="0"/>
              <a:t>unique</a:t>
            </a:r>
            <a:r>
              <a:rPr lang="de-DE" sz="2000" dirty="0" smtClean="0"/>
              <a:t>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</a:t>
            </a:r>
            <a:r>
              <a:rPr lang="de-DE" sz="2000" dirty="0" err="1" smtClean="0"/>
              <a:t>config</a:t>
            </a:r>
            <a:endParaRPr lang="de-DE" sz="2000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de-DE" sz="20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de-DE" sz="2000" dirty="0" smtClean="0"/>
              <a:t>Extended SES/MB Infrastructure</a:t>
            </a:r>
            <a:endParaRPr lang="de-DE" sz="2000" dirty="0"/>
          </a:p>
          <a:p>
            <a:pPr marL="548640" lvl="2">
              <a:spcBef>
                <a:spcPts val="600"/>
              </a:spcBef>
              <a:buSzPct val="70000"/>
            </a:pPr>
            <a:r>
              <a:rPr lang="de-DE" sz="1700" dirty="0" err="1"/>
              <a:t>e</a:t>
            </a:r>
            <a:r>
              <a:rPr lang="de-DE" sz="1700" dirty="0" err="1" smtClean="0"/>
              <a:t>xtends</a:t>
            </a:r>
            <a:r>
              <a:rPr lang="de-DE" sz="1700" dirty="0" smtClean="0"/>
              <a:t> SES </a:t>
            </a:r>
            <a:r>
              <a:rPr lang="de-DE" sz="1700" dirty="0" err="1" smtClean="0"/>
              <a:t>by</a:t>
            </a:r>
            <a:r>
              <a:rPr lang="de-DE" sz="1700" dirty="0"/>
              <a:t> </a:t>
            </a:r>
            <a:r>
              <a:rPr lang="de-DE" sz="1700" dirty="0" err="1" smtClean="0"/>
              <a:t>procedural</a:t>
            </a:r>
            <a:r>
              <a:rPr lang="de-DE" sz="1700" dirty="0" smtClean="0"/>
              <a:t> </a:t>
            </a:r>
            <a:r>
              <a:rPr lang="de-DE" sz="1700" dirty="0" err="1" smtClean="0"/>
              <a:t>knowledge</a:t>
            </a:r>
            <a:r>
              <a:rPr lang="de-DE" sz="1700" dirty="0" smtClean="0"/>
              <a:t> (</a:t>
            </a:r>
            <a:r>
              <a:rPr lang="de-DE" sz="1700" dirty="0" err="1" smtClean="0"/>
              <a:t>SESfcn</a:t>
            </a:r>
            <a:r>
              <a:rPr lang="de-DE" sz="1700" dirty="0" smtClean="0"/>
              <a:t>)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de-DE" sz="1700" dirty="0" err="1" smtClean="0"/>
              <a:t>extends</a:t>
            </a:r>
            <a:r>
              <a:rPr lang="de-DE" sz="1700" dirty="0" smtClean="0"/>
              <a:t> </a:t>
            </a:r>
            <a:r>
              <a:rPr lang="de-DE" sz="1700" dirty="0" err="1" smtClean="0"/>
              <a:t>framework</a:t>
            </a:r>
            <a:r>
              <a:rPr lang="de-DE" sz="1700" dirty="0" smtClean="0"/>
              <a:t> </a:t>
            </a:r>
            <a:r>
              <a:rPr lang="de-DE" sz="1700" dirty="0" err="1" smtClean="0"/>
              <a:t>by</a:t>
            </a:r>
            <a:r>
              <a:rPr lang="de-DE" sz="1700" dirty="0" smtClean="0"/>
              <a:t> SES Variables &amp; </a:t>
            </a:r>
            <a:r>
              <a:rPr lang="de-DE" sz="1700" dirty="0" err="1" smtClean="0"/>
              <a:t>new</a:t>
            </a:r>
            <a:r>
              <a:rPr lang="de-DE" sz="1700" dirty="0" smtClean="0"/>
              <a:t> </a:t>
            </a:r>
            <a:r>
              <a:rPr lang="de-DE" sz="1700" dirty="0" err="1" smtClean="0"/>
              <a:t>comps</a:t>
            </a:r>
            <a:r>
              <a:rPr lang="de-DE" sz="1700" dirty="0" smtClean="0"/>
              <a:t> </a:t>
            </a:r>
            <a:r>
              <a:rPr lang="de-DE" sz="1700" dirty="0" err="1" smtClean="0"/>
              <a:t>for</a:t>
            </a:r>
            <a:r>
              <a:rPr lang="de-DE" sz="1700" dirty="0" smtClean="0"/>
              <a:t> “</a:t>
            </a:r>
            <a:r>
              <a:rPr lang="de-DE" sz="1700" dirty="0" err="1" smtClean="0"/>
              <a:t>closed</a:t>
            </a:r>
            <a:r>
              <a:rPr lang="de-DE" sz="1700" dirty="0" smtClean="0"/>
              <a:t> </a:t>
            </a:r>
            <a:r>
              <a:rPr lang="de-DE" sz="1700" dirty="0" err="1" smtClean="0"/>
              <a:t>loop</a:t>
            </a:r>
            <a:r>
              <a:rPr lang="de-DE" sz="1700" dirty="0" smtClean="0"/>
              <a:t>“ </a:t>
            </a:r>
            <a:r>
              <a:rPr lang="de-DE" sz="1700" dirty="0" err="1" smtClean="0"/>
              <a:t>experiments</a:t>
            </a:r>
            <a:r>
              <a:rPr lang="de-DE" sz="1700" dirty="0" smtClean="0"/>
              <a:t/>
            </a:r>
            <a:br>
              <a:rPr lang="de-DE" sz="1700" dirty="0" smtClean="0"/>
            </a:br>
            <a:endParaRPr lang="de-DE" sz="20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de-DE" sz="2000" dirty="0" smtClean="0"/>
              <a:t>MATLAB SES </a:t>
            </a:r>
            <a:r>
              <a:rPr lang="de-DE" sz="2000" dirty="0" err="1" smtClean="0"/>
              <a:t>tbx</a:t>
            </a:r>
            <a:r>
              <a:rPr lang="de-DE" sz="2000" dirty="0" smtClean="0"/>
              <a:t>. </a:t>
            </a:r>
            <a:r>
              <a:rPr lang="de-DE" sz="2000" dirty="0" err="1" smtClean="0"/>
              <a:t>supports</a:t>
            </a:r>
            <a:r>
              <a:rPr lang="de-DE" sz="2000" dirty="0" smtClean="0"/>
              <a:t> 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de-DE" sz="1700" dirty="0" err="1" smtClean="0"/>
              <a:t>interactive</a:t>
            </a:r>
            <a:r>
              <a:rPr lang="de-DE" sz="1700" dirty="0" smtClean="0"/>
              <a:t> </a:t>
            </a:r>
            <a:r>
              <a:rPr lang="de-DE" sz="1700" dirty="0" err="1" smtClean="0"/>
              <a:t>modeling</a:t>
            </a:r>
            <a:r>
              <a:rPr lang="de-DE" sz="1700" dirty="0" smtClean="0"/>
              <a:t> </a:t>
            </a:r>
            <a:r>
              <a:rPr lang="de-DE" sz="1700" dirty="0" err="1" smtClean="0"/>
              <a:t>of</a:t>
            </a:r>
            <a:r>
              <a:rPr lang="de-DE" sz="1700" dirty="0" smtClean="0"/>
              <a:t> SES &amp; </a:t>
            </a:r>
            <a:r>
              <a:rPr lang="de-DE" sz="1700" dirty="0" err="1" smtClean="0"/>
              <a:t>integration</a:t>
            </a:r>
            <a:r>
              <a:rPr lang="de-DE" sz="1700" dirty="0" smtClean="0"/>
              <a:t> </a:t>
            </a:r>
            <a:r>
              <a:rPr lang="de-DE" sz="1700" dirty="0" err="1" smtClean="0"/>
              <a:t>of</a:t>
            </a:r>
            <a:r>
              <a:rPr lang="de-DE" sz="1700" dirty="0" smtClean="0"/>
              <a:t> MATLAB </a:t>
            </a:r>
            <a:r>
              <a:rPr lang="de-DE" sz="1700" dirty="0" err="1" smtClean="0"/>
              <a:t>fcn</a:t>
            </a:r>
            <a:r>
              <a:rPr lang="de-DE" sz="1700" dirty="0" smtClean="0"/>
              <a:t>.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de-DE" sz="1700" dirty="0" err="1"/>
              <a:t>export</a:t>
            </a:r>
            <a:r>
              <a:rPr lang="de-DE" sz="1700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PES </a:t>
            </a:r>
            <a:r>
              <a:rPr lang="de-DE" sz="1700" dirty="0" err="1"/>
              <a:t>or</a:t>
            </a:r>
            <a:r>
              <a:rPr lang="de-DE" sz="1700" dirty="0"/>
              <a:t> FPES in XML  </a:t>
            </a:r>
            <a:endParaRPr lang="de-DE" sz="1700" dirty="0" smtClean="0"/>
          </a:p>
          <a:p>
            <a:pPr marL="548640" lvl="2">
              <a:spcBef>
                <a:spcPts val="600"/>
              </a:spcBef>
              <a:buSzPct val="70000"/>
            </a:pPr>
            <a:r>
              <a:rPr lang="de-DE" sz="1700" dirty="0" err="1" smtClean="0"/>
              <a:t>transformation</a:t>
            </a:r>
            <a:r>
              <a:rPr lang="de-DE" sz="1700" dirty="0" smtClean="0"/>
              <a:t> </a:t>
            </a:r>
            <a:r>
              <a:rPr lang="de-DE" sz="1700" dirty="0" err="1" smtClean="0"/>
              <a:t>methods</a:t>
            </a:r>
            <a:r>
              <a:rPr lang="de-DE" sz="1700" dirty="0" smtClean="0"/>
              <a:t> such </a:t>
            </a:r>
            <a:r>
              <a:rPr lang="de-DE" sz="1700" dirty="0" err="1" smtClean="0"/>
              <a:t>as</a:t>
            </a:r>
            <a:r>
              <a:rPr lang="de-DE" sz="1700" dirty="0" smtClean="0"/>
              <a:t> </a:t>
            </a:r>
            <a:r>
              <a:rPr lang="de-DE" sz="1700" dirty="0" err="1" smtClean="0"/>
              <a:t>merging</a:t>
            </a:r>
            <a:r>
              <a:rPr lang="de-DE" sz="1700" dirty="0" smtClean="0"/>
              <a:t>, </a:t>
            </a:r>
            <a:r>
              <a:rPr lang="de-DE" sz="1700" dirty="0" err="1" smtClean="0"/>
              <a:t>pruning</a:t>
            </a:r>
            <a:r>
              <a:rPr lang="de-DE" sz="1700" dirty="0"/>
              <a:t> </a:t>
            </a:r>
            <a:r>
              <a:rPr lang="de-DE" sz="1700" dirty="0" smtClean="0"/>
              <a:t>&amp; </a:t>
            </a:r>
            <a:r>
              <a:rPr lang="de-DE" sz="1700" dirty="0" err="1" smtClean="0"/>
              <a:t>flattening</a:t>
            </a:r>
            <a:endParaRPr lang="de-DE" sz="1700" dirty="0" smtClean="0"/>
          </a:p>
          <a:p>
            <a:pPr marL="548640" lvl="2">
              <a:spcBef>
                <a:spcPts val="600"/>
              </a:spcBef>
              <a:buSzPct val="70000"/>
            </a:pPr>
            <a:r>
              <a:rPr lang="de-DE" sz="1700" dirty="0" err="1" smtClean="0"/>
              <a:t>generic</a:t>
            </a:r>
            <a:r>
              <a:rPr lang="de-DE" sz="1700" dirty="0" smtClean="0"/>
              <a:t> </a:t>
            </a:r>
            <a:r>
              <a:rPr lang="de-DE" sz="1700" dirty="0" err="1" smtClean="0"/>
              <a:t>model</a:t>
            </a:r>
            <a:r>
              <a:rPr lang="de-DE" sz="1700" dirty="0" smtClean="0"/>
              <a:t> </a:t>
            </a:r>
            <a:r>
              <a:rPr lang="de-DE" sz="1700" dirty="0" err="1" smtClean="0"/>
              <a:t>builder</a:t>
            </a:r>
            <a:r>
              <a:rPr lang="de-DE" sz="1700" dirty="0" smtClean="0"/>
              <a:t> </a:t>
            </a:r>
            <a:r>
              <a:rPr lang="de-DE" sz="1700" dirty="0" err="1" smtClean="0"/>
              <a:t>for</a:t>
            </a:r>
            <a:r>
              <a:rPr lang="de-DE" sz="1700" dirty="0" smtClean="0"/>
              <a:t> Simulink &amp; MATLAB/DEVS </a:t>
            </a:r>
            <a:r>
              <a:rPr lang="de-DE" sz="1700" dirty="0" err="1" smtClean="0"/>
              <a:t>models</a:t>
            </a:r>
            <a:r>
              <a:rPr lang="de-DE" sz="1700" dirty="0" smtClean="0"/>
              <a:t> (</a:t>
            </a:r>
            <a:r>
              <a:rPr lang="de-DE" sz="1700" dirty="0" err="1" smtClean="0"/>
              <a:t>others</a:t>
            </a:r>
            <a:r>
              <a:rPr lang="de-DE" sz="1700" dirty="0" smtClean="0"/>
              <a:t> </a:t>
            </a:r>
            <a:r>
              <a:rPr lang="de-DE" sz="1700" dirty="0" err="1" smtClean="0"/>
              <a:t>are</a:t>
            </a:r>
            <a:r>
              <a:rPr lang="de-DE" sz="1700" dirty="0" smtClean="0"/>
              <a:t> WIP) 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de-DE" sz="20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de-DE" sz="2000" dirty="0" smtClean="0"/>
              <a:t>Python/</a:t>
            </a:r>
            <a:r>
              <a:rPr lang="de-DE" sz="2000" dirty="0" err="1" smtClean="0"/>
              <a:t>PyQt</a:t>
            </a:r>
            <a:r>
              <a:rPr lang="de-DE" sz="2000" dirty="0" smtClean="0"/>
              <a:t> SES </a:t>
            </a:r>
            <a:r>
              <a:rPr lang="de-DE" sz="2000" dirty="0" err="1" smtClean="0"/>
              <a:t>tbx</a:t>
            </a:r>
            <a:r>
              <a:rPr lang="de-DE" sz="2000" dirty="0" smtClean="0"/>
              <a:t>. (WIP)</a:t>
            </a:r>
            <a:r>
              <a:rPr lang="de-DE" sz="1700" dirty="0" smtClean="0"/>
              <a:t> 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1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7668"/>
            <a:ext cx="8003232" cy="1257300"/>
          </a:xfrm>
        </p:spPr>
        <p:txBody>
          <a:bodyPr>
            <a:normAutofit/>
          </a:bodyPr>
          <a:lstStyle/>
          <a:p>
            <a:r>
              <a:rPr lang="de-DE" dirty="0" err="1" smtClean="0"/>
              <a:t>Overv</a:t>
            </a:r>
            <a:r>
              <a:rPr lang="de-DE" dirty="0" smtClean="0"/>
              <a:t>. </a:t>
            </a:r>
            <a:r>
              <a:rPr lang="de-DE" dirty="0" err="1"/>
              <a:t>o</a:t>
            </a:r>
            <a:r>
              <a:rPr lang="de-DE" dirty="0" err="1" smtClean="0"/>
              <a:t>f</a:t>
            </a:r>
            <a:r>
              <a:rPr lang="de-DE" dirty="0" smtClean="0"/>
              <a:t> Apps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Extend</a:t>
            </a:r>
            <a:r>
              <a:rPr lang="de-DE" dirty="0" smtClean="0"/>
              <a:t>. SES/MB </a:t>
            </a:r>
            <a:r>
              <a:rPr lang="de-DE" dirty="0" err="1" smtClean="0"/>
              <a:t>Infra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(RG CEA &amp; Partners)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Simulation Based Parameter </a:t>
            </a:r>
            <a:r>
              <a:rPr lang="en-US" sz="2000" dirty="0"/>
              <a:t>a</a:t>
            </a:r>
            <a:r>
              <a:rPr lang="en-US" sz="2000" dirty="0" smtClean="0"/>
              <a:t>nd Structure </a:t>
            </a:r>
            <a:r>
              <a:rPr lang="en-US" sz="2000" dirty="0" err="1" smtClean="0"/>
              <a:t>Optimzation</a:t>
            </a:r>
            <a:endParaRPr lang="en-US" sz="2000" dirty="0" smtClean="0"/>
          </a:p>
          <a:p>
            <a:pPr lvl="1"/>
            <a:r>
              <a:rPr lang="en-US" sz="1400" dirty="0" smtClean="0"/>
              <a:t>PhD Thesis, O. </a:t>
            </a:r>
            <a:r>
              <a:rPr lang="en-US" sz="1400" dirty="0" err="1" smtClean="0"/>
              <a:t>Hagendorf</a:t>
            </a:r>
            <a:r>
              <a:rPr lang="en-US" sz="1400" dirty="0" smtClean="0"/>
              <a:t> (2009)</a:t>
            </a:r>
          </a:p>
          <a:p>
            <a:pPr lvl="1"/>
            <a:endParaRPr lang="de-DE" sz="1400" dirty="0" smtClean="0"/>
          </a:p>
          <a:p>
            <a:r>
              <a:rPr lang="de-DE" sz="2000" dirty="0" err="1" smtClean="0"/>
              <a:t>Advanced</a:t>
            </a:r>
            <a:r>
              <a:rPr lang="de-DE" sz="2000" dirty="0" smtClean="0"/>
              <a:t> Robot Controls </a:t>
            </a:r>
            <a:r>
              <a:rPr lang="de-DE" sz="2000" dirty="0" err="1" smtClean="0"/>
              <a:t>Based</a:t>
            </a:r>
            <a:r>
              <a:rPr lang="de-DE" sz="2000" dirty="0" smtClean="0"/>
              <a:t>  on SES/MB Approach</a:t>
            </a:r>
          </a:p>
          <a:p>
            <a:pPr lvl="1"/>
            <a:r>
              <a:rPr lang="de-DE" sz="1400" dirty="0" err="1" smtClean="0"/>
              <a:t>PhD</a:t>
            </a:r>
            <a:r>
              <a:rPr lang="de-DE" sz="1400" dirty="0" smtClean="0"/>
              <a:t> Thesis G. </a:t>
            </a:r>
            <a:r>
              <a:rPr lang="de-DE" sz="1400" dirty="0" err="1" smtClean="0"/>
              <a:t>Maletzki</a:t>
            </a:r>
            <a:r>
              <a:rPr lang="de-DE" sz="1400" dirty="0" smtClean="0"/>
              <a:t> (2014), Project T. </a:t>
            </a:r>
            <a:r>
              <a:rPr lang="de-DE" sz="1400" dirty="0" err="1" smtClean="0"/>
              <a:t>Schwatinski</a:t>
            </a:r>
            <a:r>
              <a:rPr lang="de-DE" sz="1400" dirty="0" smtClean="0"/>
              <a:t> (2015), </a:t>
            </a:r>
            <a:r>
              <a:rPr lang="de-DE" sz="1400" dirty="0" err="1" smtClean="0"/>
              <a:t>PhD</a:t>
            </a:r>
            <a:r>
              <a:rPr lang="de-DE" sz="1400" dirty="0" smtClean="0"/>
              <a:t> Project B. </a:t>
            </a:r>
            <a:r>
              <a:rPr lang="de-DE" sz="1400" dirty="0" err="1" smtClean="0"/>
              <a:t>Freymann</a:t>
            </a:r>
            <a:r>
              <a:rPr lang="de-DE" sz="1400" dirty="0" smtClean="0"/>
              <a:t> (in Work)</a:t>
            </a:r>
          </a:p>
          <a:p>
            <a:pPr marL="365760" lvl="1" indent="0">
              <a:buNone/>
            </a:pPr>
            <a:r>
              <a:rPr lang="de-DE" sz="1400" dirty="0" smtClean="0"/>
              <a:t> </a:t>
            </a:r>
          </a:p>
          <a:p>
            <a:r>
              <a:rPr lang="de-DE" sz="2000" dirty="0" smtClean="0"/>
              <a:t>Model </a:t>
            </a:r>
            <a:r>
              <a:rPr lang="de-DE" sz="2000" dirty="0" err="1" smtClean="0"/>
              <a:t>Based</a:t>
            </a:r>
            <a:r>
              <a:rPr lang="de-DE" sz="2000" dirty="0" smtClean="0"/>
              <a:t> </a:t>
            </a:r>
            <a:r>
              <a:rPr lang="de-DE" sz="2000" dirty="0" err="1" smtClean="0"/>
              <a:t>Planing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Efficient</a:t>
            </a:r>
            <a:r>
              <a:rPr lang="de-DE" sz="2000" dirty="0" smtClean="0"/>
              <a:t> </a:t>
            </a:r>
            <a:r>
              <a:rPr lang="de-DE" sz="2000" dirty="0" err="1" smtClean="0"/>
              <a:t>Process</a:t>
            </a:r>
            <a:r>
              <a:rPr lang="de-DE" sz="2000" dirty="0" smtClean="0"/>
              <a:t> Chains in Manufacturing </a:t>
            </a:r>
            <a:r>
              <a:rPr lang="de-DE" sz="2000" dirty="0" err="1" smtClean="0"/>
              <a:t>Using</a:t>
            </a:r>
            <a:r>
              <a:rPr lang="de-DE" sz="2000" dirty="0" smtClean="0"/>
              <a:t> System </a:t>
            </a:r>
            <a:r>
              <a:rPr lang="de-DE" sz="2000" dirty="0" err="1" smtClean="0"/>
              <a:t>Entity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Structures</a:t>
            </a:r>
            <a:endParaRPr lang="de-DE" sz="2000" dirty="0" smtClean="0"/>
          </a:p>
          <a:p>
            <a:pPr lvl="1"/>
            <a:r>
              <a:rPr lang="de-DE" sz="1400" dirty="0" smtClean="0"/>
              <a:t>DFG Project, Coop. </a:t>
            </a:r>
            <a:r>
              <a:rPr lang="de-DE" sz="1400" dirty="0" err="1" smtClean="0"/>
              <a:t>with</a:t>
            </a:r>
            <a:r>
              <a:rPr lang="de-DE" sz="1400" dirty="0" smtClean="0"/>
              <a:t> P. </a:t>
            </a:r>
            <a:r>
              <a:rPr lang="de-DE" sz="1400" dirty="0" err="1" smtClean="0"/>
              <a:t>Junglas</a:t>
            </a:r>
            <a:r>
              <a:rPr lang="de-DE" sz="1400" dirty="0" smtClean="0"/>
              <a:t> PHTW Diepholz/DE</a:t>
            </a:r>
          </a:p>
          <a:p>
            <a:pPr marL="365760" lvl="1" indent="0">
              <a:buNone/>
            </a:pPr>
            <a:endParaRPr lang="de-DE" sz="1400" dirty="0" smtClean="0"/>
          </a:p>
          <a:p>
            <a:r>
              <a:rPr lang="de-DE" sz="2000" dirty="0"/>
              <a:t>Variant Management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Complex</a:t>
            </a:r>
            <a:r>
              <a:rPr lang="de-DE" sz="2000" dirty="0"/>
              <a:t> Simulation </a:t>
            </a:r>
            <a:r>
              <a:rPr lang="de-DE" sz="2000" dirty="0" smtClean="0"/>
              <a:t>Experiments</a:t>
            </a:r>
          </a:p>
          <a:p>
            <a:pPr lvl="1"/>
            <a:r>
              <a:rPr lang="de-DE" sz="1400" dirty="0" err="1"/>
              <a:t>PhD</a:t>
            </a:r>
            <a:r>
              <a:rPr lang="de-DE" sz="1400" dirty="0"/>
              <a:t> Project A. Schmidt (in </a:t>
            </a:r>
            <a:r>
              <a:rPr lang="de-DE" sz="1400" dirty="0" smtClean="0"/>
              <a:t>Work</a:t>
            </a:r>
            <a:r>
              <a:rPr lang="de-DE" sz="1400" dirty="0"/>
              <a:t>)</a:t>
            </a:r>
            <a:endParaRPr lang="de-DE" sz="1400" dirty="0" smtClean="0"/>
          </a:p>
          <a:p>
            <a:endParaRPr lang="de-DE" sz="1400" dirty="0" smtClean="0"/>
          </a:p>
          <a:p>
            <a:r>
              <a:rPr lang="de-DE" sz="2000" dirty="0" smtClean="0"/>
              <a:t>Variant Management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Aviation</a:t>
            </a:r>
            <a:r>
              <a:rPr lang="de-DE" sz="2000" dirty="0" smtClean="0"/>
              <a:t> Problems</a:t>
            </a:r>
          </a:p>
          <a:p>
            <a:pPr lvl="1"/>
            <a:r>
              <a:rPr lang="de-DE" sz="1400" dirty="0" smtClean="0"/>
              <a:t>Coop. </a:t>
            </a:r>
            <a:r>
              <a:rPr lang="de-DE" sz="1400" dirty="0" err="1"/>
              <a:t>w</a:t>
            </a:r>
            <a:r>
              <a:rPr lang="de-DE" sz="1400" dirty="0" err="1" smtClean="0"/>
              <a:t>ith</a:t>
            </a:r>
            <a:r>
              <a:rPr lang="de-DE" sz="1400" dirty="0" smtClean="0"/>
              <a:t> U. Durak, DLR Germany</a:t>
            </a:r>
          </a:p>
          <a:p>
            <a:pPr marL="365760" lvl="1" indent="0">
              <a:buNone/>
            </a:pPr>
            <a:endParaRPr lang="de-DE" sz="1400" dirty="0" smtClean="0"/>
          </a:p>
          <a:p>
            <a:r>
              <a:rPr lang="de-DE" sz="2000" dirty="0" smtClean="0"/>
              <a:t>Variant </a:t>
            </a:r>
            <a:r>
              <a:rPr lang="de-DE" sz="2000" dirty="0"/>
              <a:t>M</a:t>
            </a:r>
            <a:r>
              <a:rPr lang="de-DE" sz="2000" dirty="0" smtClean="0"/>
              <a:t>anagement &amp; Model Generation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Physical</a:t>
            </a:r>
            <a:r>
              <a:rPr lang="de-DE" sz="2000" dirty="0" smtClean="0"/>
              <a:t>-Models</a:t>
            </a:r>
            <a:endParaRPr lang="de-DE" sz="1700" dirty="0"/>
          </a:p>
          <a:p>
            <a:pPr lvl="1"/>
            <a:r>
              <a:rPr lang="de-DE" sz="1400" dirty="0" smtClean="0"/>
              <a:t>Coop. </a:t>
            </a:r>
            <a:r>
              <a:rPr lang="de-DE" sz="1400" dirty="0" err="1"/>
              <a:t>w</a:t>
            </a:r>
            <a:r>
              <a:rPr lang="de-DE" sz="1400" dirty="0" err="1" smtClean="0"/>
              <a:t>ith</a:t>
            </a:r>
            <a:r>
              <a:rPr lang="de-DE" sz="1400" dirty="0" smtClean="0"/>
              <a:t> LJMU Liverpool/UK </a:t>
            </a:r>
            <a:r>
              <a:rPr lang="de-DE" sz="1400" dirty="0"/>
              <a:t>&amp; P. </a:t>
            </a:r>
            <a:r>
              <a:rPr lang="de-DE" sz="1400" dirty="0" err="1"/>
              <a:t>Junglas</a:t>
            </a:r>
            <a:r>
              <a:rPr lang="de-DE" sz="1400" dirty="0"/>
              <a:t> PHTW </a:t>
            </a:r>
            <a:r>
              <a:rPr lang="de-DE" sz="1400" dirty="0" smtClean="0"/>
              <a:t>Diepholz/DE (</a:t>
            </a:r>
            <a:r>
              <a:rPr lang="de-DE" sz="1400" dirty="0"/>
              <a:t>in </a:t>
            </a:r>
            <a:r>
              <a:rPr lang="de-DE" sz="1400" dirty="0" smtClean="0"/>
              <a:t>Work)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3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859216" cy="5328592"/>
          </a:xfrm>
        </p:spPr>
        <p:txBody>
          <a:bodyPr>
            <a:normAutofit fontScale="77500" lnSpcReduction="20000"/>
          </a:bodyPr>
          <a:lstStyle/>
          <a:p>
            <a:r>
              <a:rPr lang="de-DE" sz="2000" b="1" dirty="0" smtClean="0"/>
              <a:t>[Z 1984]</a:t>
            </a:r>
            <a:r>
              <a:rPr lang="de-DE" sz="2000" dirty="0" smtClean="0"/>
              <a:t> B.P. </a:t>
            </a:r>
            <a:r>
              <a:rPr lang="de-DE" sz="2000" dirty="0" err="1" smtClean="0"/>
              <a:t>Zeigler</a:t>
            </a:r>
            <a:r>
              <a:rPr lang="de-DE" sz="2000" dirty="0" smtClean="0"/>
              <a:t> (1984). </a:t>
            </a:r>
            <a:r>
              <a:rPr lang="de-DE" sz="2000" dirty="0" err="1" smtClean="0"/>
              <a:t>Multifaceted</a:t>
            </a:r>
            <a:r>
              <a:rPr lang="de-DE" sz="2000" dirty="0" smtClean="0"/>
              <a:t> Modeling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Discrete</a:t>
            </a:r>
            <a:r>
              <a:rPr lang="de-DE" sz="2000" dirty="0" smtClean="0"/>
              <a:t> Event Simulation, Academic Press</a:t>
            </a:r>
          </a:p>
          <a:p>
            <a:r>
              <a:rPr lang="de-DE" sz="2000" b="1" dirty="0" smtClean="0"/>
              <a:t>[RZ1993]</a:t>
            </a:r>
            <a:r>
              <a:rPr lang="de-DE" sz="2000" dirty="0" smtClean="0"/>
              <a:t> J.W. Rozenblit, B.P. </a:t>
            </a:r>
            <a:r>
              <a:rPr lang="de-DE" sz="2000" dirty="0" err="1" smtClean="0"/>
              <a:t>Zeigler</a:t>
            </a:r>
            <a:r>
              <a:rPr lang="de-DE" sz="2000" dirty="0" smtClean="0"/>
              <a:t> (1993). </a:t>
            </a:r>
            <a:r>
              <a:rPr lang="en-US" sz="2000" dirty="0" smtClean="0"/>
              <a:t>Representing and Constructing System Specifications Using the System Entity Structure Concepts, Winter Sim. Conf., 604-611</a:t>
            </a:r>
            <a:endParaRPr lang="de-DE" sz="2000" dirty="0" smtClean="0"/>
          </a:p>
          <a:p>
            <a:endParaRPr lang="de-DE" sz="400" dirty="0" smtClean="0"/>
          </a:p>
          <a:p>
            <a:r>
              <a:rPr lang="de-DE" sz="2000" b="1" dirty="0" smtClean="0"/>
              <a:t>[ZPK 2000]</a:t>
            </a:r>
            <a:r>
              <a:rPr lang="de-DE" sz="2000" dirty="0" smtClean="0"/>
              <a:t> B.P. </a:t>
            </a:r>
            <a:r>
              <a:rPr lang="de-DE" sz="2000" dirty="0" err="1" smtClean="0"/>
              <a:t>Zeigler</a:t>
            </a:r>
            <a:r>
              <a:rPr lang="de-DE" sz="2000" dirty="0" smtClean="0"/>
              <a:t>, H. </a:t>
            </a:r>
            <a:r>
              <a:rPr lang="de-DE" sz="2000" dirty="0" err="1" smtClean="0"/>
              <a:t>Prähofer</a:t>
            </a:r>
            <a:r>
              <a:rPr lang="de-DE" sz="2000" dirty="0" smtClean="0"/>
              <a:t>, T.G. Kim (2000). </a:t>
            </a:r>
            <a:r>
              <a:rPr lang="de-DE" sz="2000" dirty="0" err="1" smtClean="0"/>
              <a:t>Theory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Modeling </a:t>
            </a:r>
            <a:r>
              <a:rPr lang="de-DE" sz="2000" dirty="0" err="1" smtClean="0"/>
              <a:t>and</a:t>
            </a:r>
            <a:r>
              <a:rPr lang="de-DE" sz="2000" dirty="0" smtClean="0"/>
              <a:t> Simulation, Academic Press</a:t>
            </a:r>
          </a:p>
          <a:p>
            <a:endParaRPr lang="de-DE" sz="500" dirty="0" smtClean="0"/>
          </a:p>
          <a:p>
            <a:r>
              <a:rPr lang="de-DE" sz="2000" b="1" dirty="0" smtClean="0"/>
              <a:t>[ZH 2007]</a:t>
            </a:r>
            <a:r>
              <a:rPr lang="de-DE" sz="2000" dirty="0" smtClean="0"/>
              <a:t> B.P. </a:t>
            </a:r>
            <a:r>
              <a:rPr lang="de-DE" sz="2000" dirty="0" err="1" smtClean="0"/>
              <a:t>Zeigler</a:t>
            </a:r>
            <a:r>
              <a:rPr lang="de-DE" sz="2000" dirty="0" smtClean="0"/>
              <a:t>, P.E</a:t>
            </a:r>
            <a:r>
              <a:rPr lang="de-DE" sz="2000" dirty="0"/>
              <a:t>. Hammonds (2007</a:t>
            </a:r>
            <a:r>
              <a:rPr lang="de-DE" sz="2000" dirty="0" smtClean="0"/>
              <a:t>). Modeling </a:t>
            </a:r>
            <a:r>
              <a:rPr lang="de-DE" sz="2000" dirty="0" err="1" smtClean="0"/>
              <a:t>and</a:t>
            </a:r>
            <a:r>
              <a:rPr lang="de-DE" sz="2000" dirty="0" smtClean="0"/>
              <a:t> Simulation-</a:t>
            </a:r>
            <a:r>
              <a:rPr lang="de-DE" sz="2000" dirty="0" err="1" smtClean="0"/>
              <a:t>Based</a:t>
            </a:r>
            <a:r>
              <a:rPr lang="de-DE" sz="2000" dirty="0" smtClean="0"/>
              <a:t> Data Engineering, Academic Press</a:t>
            </a:r>
          </a:p>
          <a:p>
            <a:endParaRPr lang="de-DE" sz="500" dirty="0" smtClean="0"/>
          </a:p>
          <a:p>
            <a:r>
              <a:rPr lang="de-DE" sz="2000" b="1" dirty="0" smtClean="0"/>
              <a:t>[ZS 2013]</a:t>
            </a:r>
            <a:r>
              <a:rPr lang="de-DE" sz="2000" dirty="0" smtClean="0"/>
              <a:t> B.P. </a:t>
            </a:r>
            <a:r>
              <a:rPr lang="de-DE" sz="2000" dirty="0" err="1" smtClean="0"/>
              <a:t>Zeigler</a:t>
            </a:r>
            <a:r>
              <a:rPr lang="de-DE" sz="2000" dirty="0" smtClean="0"/>
              <a:t>, H.S. </a:t>
            </a:r>
            <a:r>
              <a:rPr lang="de-DE" sz="2000" dirty="0" err="1" smtClean="0"/>
              <a:t>Sarjoughian</a:t>
            </a:r>
            <a:r>
              <a:rPr lang="de-DE" sz="2000" dirty="0" smtClean="0"/>
              <a:t> (2013). Guide </a:t>
            </a:r>
            <a:r>
              <a:rPr lang="de-DE" sz="2000" dirty="0" err="1" smtClean="0"/>
              <a:t>to</a:t>
            </a:r>
            <a:r>
              <a:rPr lang="de-DE" sz="2000" dirty="0" smtClean="0"/>
              <a:t> Modeling </a:t>
            </a:r>
            <a:r>
              <a:rPr lang="de-DE" sz="2000" dirty="0" err="1" smtClean="0"/>
              <a:t>and</a:t>
            </a:r>
            <a:r>
              <a:rPr lang="de-DE" sz="2000" dirty="0" smtClean="0"/>
              <a:t> Simulation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Systems </a:t>
            </a:r>
            <a:r>
              <a:rPr lang="de-DE" sz="2000" dirty="0" err="1" smtClean="0"/>
              <a:t>of</a:t>
            </a:r>
            <a:r>
              <a:rPr lang="de-DE" sz="2000" dirty="0" smtClean="0"/>
              <a:t> Systems, Springer Pub.</a:t>
            </a:r>
          </a:p>
          <a:p>
            <a:endParaRPr lang="de-DE" sz="500" dirty="0" smtClean="0"/>
          </a:p>
          <a:p>
            <a:r>
              <a:rPr lang="de-DE" sz="2000" b="1" dirty="0" smtClean="0"/>
              <a:t>[TP 2014]</a:t>
            </a:r>
            <a:r>
              <a:rPr lang="de-DE" sz="2000" dirty="0" smtClean="0"/>
              <a:t> T. </a:t>
            </a:r>
            <a:r>
              <a:rPr lang="de-DE" sz="2000" dirty="0" err="1" smtClean="0"/>
              <a:t>Pawletta</a:t>
            </a:r>
            <a:r>
              <a:rPr lang="de-DE" sz="2000" dirty="0"/>
              <a:t>, </a:t>
            </a:r>
            <a:r>
              <a:rPr lang="de-DE" sz="2000" dirty="0" smtClean="0"/>
              <a:t>D. </a:t>
            </a:r>
            <a:r>
              <a:rPr lang="de-DE" sz="2000" dirty="0" err="1" smtClean="0"/>
              <a:t>Pascheka</a:t>
            </a:r>
            <a:r>
              <a:rPr lang="de-DE" sz="2000" dirty="0"/>
              <a:t>, </a:t>
            </a:r>
            <a:r>
              <a:rPr lang="de-DE" sz="2000" dirty="0" smtClean="0"/>
              <a:t>et al. (2014). </a:t>
            </a:r>
            <a:r>
              <a:rPr lang="de-DE" sz="2000" dirty="0" err="1" smtClean="0"/>
              <a:t>Ontology-Assisted</a:t>
            </a:r>
            <a:r>
              <a:rPr lang="de-DE" sz="2000" dirty="0" smtClean="0"/>
              <a:t> </a:t>
            </a:r>
            <a:r>
              <a:rPr lang="de-DE" sz="2000" dirty="0"/>
              <a:t>System Modeling </a:t>
            </a:r>
            <a:r>
              <a:rPr lang="de-DE" sz="2000" dirty="0" err="1"/>
              <a:t>and</a:t>
            </a:r>
            <a:r>
              <a:rPr lang="de-DE" sz="2000" dirty="0"/>
              <a:t> Simulation </a:t>
            </a:r>
            <a:r>
              <a:rPr lang="de-DE" sz="2000" dirty="0" err="1"/>
              <a:t>within</a:t>
            </a:r>
            <a:r>
              <a:rPr lang="de-DE" sz="2000" dirty="0"/>
              <a:t> </a:t>
            </a:r>
            <a:r>
              <a:rPr lang="de-DE" sz="2000" dirty="0" smtClean="0"/>
              <a:t>MATLAB/</a:t>
            </a:r>
            <a:r>
              <a:rPr lang="de-DE" sz="2000" dirty="0" err="1" smtClean="0"/>
              <a:t>Simulink</a:t>
            </a:r>
            <a:r>
              <a:rPr lang="de-DE" sz="2000" dirty="0" smtClean="0"/>
              <a:t>. SNE </a:t>
            </a:r>
            <a:r>
              <a:rPr lang="de-DE" sz="2000" dirty="0"/>
              <a:t>Simulation Notes Europe, ARGESIM/ASIM Pub. TU Vienna, </a:t>
            </a:r>
            <a:r>
              <a:rPr lang="de-DE" sz="2000" dirty="0" smtClean="0"/>
              <a:t>Austria, 24(2</a:t>
            </a:r>
            <a:r>
              <a:rPr lang="de-DE" sz="2000" dirty="0"/>
              <a:t>)-8/2014, </a:t>
            </a:r>
            <a:r>
              <a:rPr lang="de-DE" sz="2000" dirty="0" smtClean="0"/>
              <a:t>59-68</a:t>
            </a:r>
          </a:p>
          <a:p>
            <a:endParaRPr lang="de-DE" sz="500" dirty="0" smtClean="0"/>
          </a:p>
          <a:p>
            <a:r>
              <a:rPr lang="de-DE" sz="2000" b="1" dirty="0" smtClean="0"/>
              <a:t>[CEA 2015]</a:t>
            </a:r>
            <a:r>
              <a:rPr lang="de-DE" sz="2000" dirty="0" smtClean="0"/>
              <a:t> </a:t>
            </a:r>
            <a:r>
              <a:rPr lang="de-DE" sz="2000" dirty="0"/>
              <a:t>T. </a:t>
            </a:r>
            <a:r>
              <a:rPr lang="de-DE" sz="2000" dirty="0" err="1"/>
              <a:t>Pawletta</a:t>
            </a:r>
            <a:r>
              <a:rPr lang="de-DE" sz="2000" dirty="0"/>
              <a:t> et al. (2015). SES Toolbox </a:t>
            </a:r>
            <a:r>
              <a:rPr lang="de-DE" sz="2000" dirty="0" err="1"/>
              <a:t>for</a:t>
            </a:r>
            <a:r>
              <a:rPr lang="de-DE" sz="2000" dirty="0"/>
              <a:t> MATLAB/ </a:t>
            </a:r>
            <a:r>
              <a:rPr lang="de-DE" sz="2000" dirty="0" err="1"/>
              <a:t>Simulink</a:t>
            </a:r>
            <a:r>
              <a:rPr lang="de-DE" sz="2000" dirty="0"/>
              <a:t>, RG CEA, Wismar Univ.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Appl</a:t>
            </a:r>
            <a:r>
              <a:rPr lang="de-DE" sz="2000" dirty="0"/>
              <a:t>. Sc</a:t>
            </a:r>
            <a:r>
              <a:rPr lang="de-DE" sz="2000" dirty="0" smtClean="0"/>
              <a:t>., Germany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b="1" dirty="0">
                <a:hlinkClick r:id="rId2"/>
              </a:rPr>
              <a:t>https://www.mb.hs-wismar.de/cea/SES_Tbx</a:t>
            </a:r>
            <a:r>
              <a:rPr lang="de-DE" sz="2000" b="1" dirty="0" smtClean="0">
                <a:hlinkClick r:id="rId2"/>
              </a:rPr>
              <a:t>/</a:t>
            </a:r>
            <a:endParaRPr lang="de-DE" sz="2000" b="1" dirty="0" smtClean="0"/>
          </a:p>
          <a:p>
            <a:endParaRPr lang="de-DE" sz="500" b="1" dirty="0" smtClean="0"/>
          </a:p>
          <a:p>
            <a:r>
              <a:rPr lang="de-DE" sz="2000" b="1" dirty="0" smtClean="0"/>
              <a:t>[TS 2016]</a:t>
            </a:r>
            <a:r>
              <a:rPr lang="de-DE" sz="2000" dirty="0" smtClean="0"/>
              <a:t> T. </a:t>
            </a:r>
            <a:r>
              <a:rPr lang="de-DE" sz="2000" dirty="0" err="1" smtClean="0"/>
              <a:t>Pawletta</a:t>
            </a:r>
            <a:r>
              <a:rPr lang="de-DE" sz="2000" dirty="0" smtClean="0"/>
              <a:t>, A. Schmidt et al. (2016</a:t>
            </a:r>
            <a:r>
              <a:rPr lang="de-DE" sz="2000" dirty="0"/>
              <a:t>). Extended </a:t>
            </a:r>
            <a:r>
              <a:rPr lang="de-DE" sz="2000" dirty="0" err="1"/>
              <a:t>Variability</a:t>
            </a:r>
            <a:r>
              <a:rPr lang="de-DE" sz="2000" dirty="0"/>
              <a:t> Modeling </a:t>
            </a:r>
            <a:r>
              <a:rPr lang="de-DE" sz="2000" dirty="0" err="1"/>
              <a:t>Using</a:t>
            </a:r>
            <a:r>
              <a:rPr lang="de-DE" sz="2000" dirty="0"/>
              <a:t> System </a:t>
            </a:r>
            <a:r>
              <a:rPr lang="de-DE" sz="2000" dirty="0" err="1"/>
              <a:t>Entity</a:t>
            </a:r>
            <a:r>
              <a:rPr lang="de-DE" sz="2000" dirty="0"/>
              <a:t> </a:t>
            </a:r>
            <a:r>
              <a:rPr lang="de-DE" sz="2000" dirty="0" err="1"/>
              <a:t>Structure</a:t>
            </a:r>
            <a:r>
              <a:rPr lang="de-DE" sz="2000" dirty="0"/>
              <a:t> </a:t>
            </a:r>
            <a:r>
              <a:rPr lang="de-DE" sz="2000" dirty="0" err="1"/>
              <a:t>Ontology</a:t>
            </a:r>
            <a:r>
              <a:rPr lang="de-DE" sz="2000" dirty="0"/>
              <a:t> </a:t>
            </a:r>
            <a:r>
              <a:rPr lang="de-DE" sz="2000" dirty="0" err="1"/>
              <a:t>within</a:t>
            </a:r>
            <a:r>
              <a:rPr lang="de-DE" sz="2000" dirty="0"/>
              <a:t> MATLAB/</a:t>
            </a:r>
            <a:r>
              <a:rPr lang="de-DE" sz="2000" dirty="0" err="1"/>
              <a:t>Simulink</a:t>
            </a:r>
            <a:r>
              <a:rPr lang="de-DE" sz="2000" dirty="0"/>
              <a:t>. </a:t>
            </a:r>
            <a:r>
              <a:rPr lang="de-DE" sz="2000" dirty="0" err="1" smtClean="0"/>
              <a:t>Proc</a:t>
            </a:r>
            <a:r>
              <a:rPr lang="de-DE" sz="2000" dirty="0"/>
              <a:t>. SCS </a:t>
            </a:r>
            <a:r>
              <a:rPr lang="de-DE" sz="2000" dirty="0" smtClean="0"/>
              <a:t>Int. </a:t>
            </a:r>
            <a:r>
              <a:rPr lang="de-DE" sz="2000" dirty="0" err="1" smtClean="0"/>
              <a:t>SpringSim</a:t>
            </a:r>
            <a:r>
              <a:rPr lang="de-DE" sz="2000" dirty="0" smtClean="0"/>
              <a:t>/ANSS‘16</a:t>
            </a:r>
            <a:r>
              <a:rPr lang="de-DE" sz="2000" dirty="0"/>
              <a:t>, Pasadena/CA, USA, SCS , 62-69. </a:t>
            </a: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5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Introduction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b="1" dirty="0" smtClean="0"/>
              <a:t>Case Study 2: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Reactive</a:t>
            </a:r>
            <a:r>
              <a:rPr lang="de-DE" sz="2400" dirty="0" smtClean="0">
                <a:solidFill>
                  <a:schemeClr val="tx1"/>
                </a:solidFill>
              </a:rPr>
              <a:t> Robot Control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285" y="1569041"/>
            <a:ext cx="3974160" cy="5004048"/>
          </a:xfrm>
        </p:spPr>
        <p:txBody>
          <a:bodyPr>
            <a:normAutofit lnSpcReduction="10000"/>
          </a:bodyPr>
          <a:lstStyle/>
          <a:p>
            <a:endParaRPr lang="de-DE" sz="2000" dirty="0" smtClean="0"/>
          </a:p>
          <a:p>
            <a:endParaRPr lang="de-DE" sz="1800" dirty="0"/>
          </a:p>
          <a:p>
            <a:pPr lvl="1"/>
            <a:endParaRPr lang="de-DE" sz="1700" dirty="0" smtClean="0"/>
          </a:p>
          <a:p>
            <a:pPr lvl="1">
              <a:buNone/>
            </a:pPr>
            <a:endParaRPr lang="de-DE" sz="1700" dirty="0" smtClean="0"/>
          </a:p>
          <a:p>
            <a:pPr lvl="1"/>
            <a:endParaRPr lang="de-DE" sz="17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quarter" idx="2"/>
          </p:nvPr>
        </p:nvSpPr>
        <p:spPr>
          <a:xfrm>
            <a:off x="5089776" y="1700808"/>
            <a:ext cx="3730696" cy="2304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b="1" dirty="0" err="1" smtClean="0"/>
              <a:t>Reactive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Control</a:t>
            </a:r>
            <a:endParaRPr lang="de-DE" sz="2000" dirty="0" smtClean="0"/>
          </a:p>
          <a:p>
            <a:r>
              <a:rPr lang="de-DE" sz="2000" dirty="0" err="1"/>
              <a:t>D</a:t>
            </a:r>
            <a:r>
              <a:rPr lang="de-DE" sz="2000" dirty="0" err="1" smtClean="0"/>
              <a:t>ecomp</a:t>
            </a:r>
            <a:r>
              <a:rPr lang="de-DE" sz="2000" dirty="0" smtClean="0"/>
              <a:t>. </a:t>
            </a:r>
            <a:r>
              <a:rPr lang="de-DE" sz="2000" dirty="0" err="1"/>
              <a:t>p</a:t>
            </a:r>
            <a:r>
              <a:rPr lang="de-DE" sz="2000" dirty="0" err="1" smtClean="0"/>
              <a:t>rocess</a:t>
            </a:r>
            <a:r>
              <a:rPr lang="de-DE" sz="2000" dirty="0" smtClean="0"/>
              <a:t> &amp; </a:t>
            </a:r>
            <a:r>
              <a:rPr lang="de-DE" sz="2000" dirty="0" err="1" smtClean="0"/>
              <a:t>control</a:t>
            </a:r>
            <a:r>
              <a:rPr lang="de-DE" sz="2000" dirty="0" smtClean="0"/>
              <a:t> (</a:t>
            </a:r>
            <a:r>
              <a:rPr lang="de-DE" sz="2000" dirty="0" err="1" smtClean="0"/>
              <a:t>behavior</a:t>
            </a:r>
            <a:r>
              <a:rPr lang="de-DE" sz="2000" dirty="0" smtClean="0"/>
              <a:t>) </a:t>
            </a:r>
            <a:r>
              <a:rPr lang="de-DE" sz="2000" dirty="0" err="1" smtClean="0"/>
              <a:t>into</a:t>
            </a:r>
            <a:r>
              <a:rPr lang="de-DE" sz="2000" dirty="0" smtClean="0"/>
              <a:t> simple </a:t>
            </a:r>
            <a:r>
              <a:rPr lang="de-DE" sz="2000" b="1" dirty="0" err="1" smtClean="0"/>
              <a:t>systems</a:t>
            </a:r>
            <a:endParaRPr lang="de-DE" sz="1700" dirty="0" smtClean="0"/>
          </a:p>
          <a:p>
            <a:r>
              <a:rPr lang="de-DE" sz="2000" dirty="0" err="1"/>
              <a:t>D</a:t>
            </a:r>
            <a:r>
              <a:rPr lang="de-DE" sz="2000" dirty="0" err="1" smtClean="0"/>
              <a:t>ef</a:t>
            </a:r>
            <a:r>
              <a:rPr lang="de-DE" sz="2000" dirty="0" smtClean="0"/>
              <a:t>.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> </a:t>
            </a:r>
            <a:r>
              <a:rPr lang="de-DE" sz="2000" dirty="0" err="1" smtClean="0"/>
              <a:t>when</a:t>
            </a:r>
            <a:r>
              <a:rPr lang="de-DE" sz="2000" dirty="0" smtClean="0"/>
              <a:t> </a:t>
            </a:r>
            <a:r>
              <a:rPr lang="de-DE" sz="2000" dirty="0" err="1" smtClean="0"/>
              <a:t>systems</a:t>
            </a:r>
            <a:r>
              <a:rPr lang="de-DE" sz="2000" dirty="0" smtClean="0"/>
              <a:t> </a:t>
            </a:r>
            <a:r>
              <a:rPr lang="de-DE" sz="2000" dirty="0" err="1" smtClean="0"/>
              <a:t>should</a:t>
            </a:r>
            <a:r>
              <a:rPr lang="de-DE" sz="2000" dirty="0" smtClean="0"/>
              <a:t> </a:t>
            </a:r>
            <a:r>
              <a:rPr lang="de-DE" sz="2000" dirty="0" err="1" smtClean="0"/>
              <a:t>act</a:t>
            </a:r>
            <a:r>
              <a:rPr lang="de-DE" sz="2000" dirty="0" smtClean="0"/>
              <a:t> &amp; stop (</a:t>
            </a:r>
            <a:r>
              <a:rPr lang="de-DE" sz="2000" b="1" dirty="0" err="1" smtClean="0"/>
              <a:t>coordinator</a:t>
            </a:r>
            <a:r>
              <a:rPr lang="de-DE" sz="2000" dirty="0" smtClean="0"/>
              <a:t>)</a:t>
            </a:r>
          </a:p>
        </p:txBody>
      </p:sp>
      <p:sp>
        <p:nvSpPr>
          <p:cNvPr id="9" name="Inhaltsplatzhalter 6"/>
          <p:cNvSpPr txBox="1">
            <a:spLocks/>
          </p:cNvSpPr>
          <p:nvPr/>
        </p:nvSpPr>
        <p:spPr>
          <a:xfrm>
            <a:off x="611560" y="1700808"/>
            <a:ext cx="4032448" cy="4824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u="sng" dirty="0" err="1" smtClean="0"/>
              <a:t>Objective</a:t>
            </a:r>
            <a:r>
              <a:rPr lang="de-DE" sz="2000" b="1" u="sng" dirty="0" smtClean="0"/>
              <a:t>: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Control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/>
              <a:t>s</a:t>
            </a:r>
            <a:r>
              <a:rPr lang="de-DE" sz="2000" dirty="0" err="1" smtClean="0"/>
              <a:t>orting</a:t>
            </a:r>
            <a:r>
              <a:rPr lang="de-DE" sz="2000" dirty="0" smtClean="0"/>
              <a:t> </a:t>
            </a:r>
            <a:r>
              <a:rPr lang="de-DE" sz="2000" dirty="0" err="1"/>
              <a:t>p</a:t>
            </a:r>
            <a:r>
              <a:rPr lang="de-DE" sz="2000" dirty="0" err="1" smtClean="0"/>
              <a:t>arts</a:t>
            </a:r>
            <a:endParaRPr lang="en-US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50554"/>
            <a:ext cx="3419475" cy="371475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079997" y="4095070"/>
            <a:ext cx="1512168" cy="327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c</a:t>
            </a:r>
            <a:r>
              <a:rPr lang="de-DE" dirty="0" err="1" smtClean="0">
                <a:solidFill>
                  <a:schemeClr val="tx1"/>
                </a:solidFill>
              </a:rPr>
              <a:t>oordinator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079997" y="4595853"/>
            <a:ext cx="1512168" cy="26184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camera</a:t>
            </a:r>
            <a:r>
              <a:rPr lang="de-DE" dirty="0" err="1" smtClean="0"/>
              <a:t>or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6079997" y="5027901"/>
            <a:ext cx="1512168" cy="26184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00FF"/>
                </a:solidFill>
              </a:rPr>
              <a:t>robot</a:t>
            </a:r>
            <a:r>
              <a:rPr lang="de-DE" dirty="0" err="1" smtClean="0"/>
              <a:t>or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6079997" y="5459949"/>
            <a:ext cx="1512168" cy="26184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0000FF"/>
                </a:solidFill>
              </a:rPr>
              <a:t>buffers</a:t>
            </a:r>
            <a:r>
              <a:rPr lang="de-DE" dirty="0" err="1" smtClean="0"/>
              <a:t>or</a:t>
            </a:r>
            <a:endParaRPr lang="en-US" dirty="0"/>
          </a:p>
        </p:txBody>
      </p:sp>
      <p:sp>
        <p:nvSpPr>
          <p:cNvPr id="13" name="Rechteck 12"/>
          <p:cNvSpPr/>
          <p:nvPr/>
        </p:nvSpPr>
        <p:spPr>
          <a:xfrm>
            <a:off x="6079997" y="5891997"/>
            <a:ext cx="1512168" cy="261847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identificat.</a:t>
            </a:r>
            <a:r>
              <a:rPr lang="de-DE" dirty="0" err="1" smtClean="0"/>
              <a:t>r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6079997" y="6291268"/>
            <a:ext cx="1512168" cy="49880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00FF"/>
                </a:solidFill>
              </a:rPr>
              <a:t>s</a:t>
            </a:r>
            <a:r>
              <a:rPr lang="de-DE" dirty="0" err="1" smtClean="0">
                <a:solidFill>
                  <a:srgbClr val="0000FF"/>
                </a:solidFill>
              </a:rPr>
              <a:t>orting</a:t>
            </a:r>
            <a:r>
              <a:rPr lang="de-DE" dirty="0">
                <a:solidFill>
                  <a:srgbClr val="0000FF"/>
                </a:solidFill>
              </a:rPr>
              <a:t/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dirty="0" smtClean="0">
                <a:solidFill>
                  <a:srgbClr val="0000FF"/>
                </a:solidFill>
              </a:rPr>
              <a:t>{pick, </a:t>
            </a:r>
            <a:r>
              <a:rPr lang="de-DE" dirty="0" err="1" smtClean="0">
                <a:solidFill>
                  <a:srgbClr val="0000FF"/>
                </a:solidFill>
              </a:rPr>
              <a:t>place</a:t>
            </a:r>
            <a:r>
              <a:rPr lang="de-DE" dirty="0" smtClean="0">
                <a:solidFill>
                  <a:srgbClr val="0000FF"/>
                </a:solidFill>
              </a:rPr>
              <a:t>}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73226" y="4852858"/>
            <a:ext cx="625492" cy="58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</a:t>
            </a:r>
            <a:r>
              <a:rPr lang="de-DE" dirty="0" err="1" smtClean="0"/>
              <a:t>en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err="1" smtClean="0"/>
              <a:t>sors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7824941" y="4852858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actu-</a:t>
            </a:r>
          </a:p>
          <a:p>
            <a:r>
              <a:rPr lang="de-DE" dirty="0" err="1" smtClean="0"/>
              <a:t>ators</a:t>
            </a:r>
            <a:endParaRPr lang="en-US" dirty="0"/>
          </a:p>
        </p:txBody>
      </p:sp>
      <p:cxnSp>
        <p:nvCxnSpPr>
          <p:cNvPr id="17" name="Gerader Verbinder 16"/>
          <p:cNvCxnSpPr/>
          <p:nvPr/>
        </p:nvCxnSpPr>
        <p:spPr>
          <a:xfrm>
            <a:off x="5952733" y="4078704"/>
            <a:ext cx="0" cy="2806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7752933" y="4078704"/>
            <a:ext cx="0" cy="2806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5232653" y="5552852"/>
            <a:ext cx="72008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7752933" y="5556623"/>
            <a:ext cx="72008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17729" y="6277989"/>
            <a:ext cx="479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rgbClr val="FF0000"/>
                </a:solidFill>
              </a:rPr>
              <a:t>I</a:t>
            </a:r>
            <a:r>
              <a:rPr lang="de-DE" sz="2400" dirty="0" err="1" smtClean="0">
                <a:solidFill>
                  <a:srgbClr val="FF0000"/>
                </a:solidFill>
              </a:rPr>
              <a:t>nherent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structure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dynamics</a:t>
            </a:r>
            <a:r>
              <a:rPr lang="de-DE" sz="2400" dirty="0" smtClean="0">
                <a:solidFill>
                  <a:srgbClr val="FF0000"/>
                </a:solidFill>
              </a:rPr>
              <a:t>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" grpId="0"/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2875" y="2100291"/>
            <a:ext cx="8858250" cy="197165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600" b="1" cap="small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Thanks</a:t>
            </a:r>
            <a:r>
              <a:rPr lang="de-DE" sz="3600" b="1" cap="small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de-DE" sz="3600" b="1" cap="small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for</a:t>
            </a:r>
            <a:r>
              <a:rPr lang="de-DE" sz="3600" b="1" cap="small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de-DE" sz="3600" b="1" cap="small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coming</a:t>
            </a:r>
            <a:r>
              <a:rPr lang="de-DE" sz="3600" b="1" cap="small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42875" y="4304568"/>
            <a:ext cx="8858250" cy="8389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3200" dirty="0" smtClean="0"/>
              <a:t>Questions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?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End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70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539552" y="519029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rgbClr val="0000FF"/>
                </a:solidFill>
              </a:rPr>
              <a:t>The MATLAB SES </a:t>
            </a:r>
            <a:r>
              <a:rPr lang="de-DE" sz="2400" dirty="0" err="1" smtClean="0">
                <a:solidFill>
                  <a:srgbClr val="0000FF"/>
                </a:solidFill>
              </a:rPr>
              <a:t>Tbx</a:t>
            </a:r>
            <a:r>
              <a:rPr lang="de-DE" sz="2400" dirty="0" smtClean="0">
                <a:solidFill>
                  <a:srgbClr val="0000FF"/>
                </a:solidFill>
              </a:rPr>
              <a:t>. </a:t>
            </a:r>
            <a:r>
              <a:rPr lang="de-DE" sz="2400" dirty="0" err="1" smtClean="0">
                <a:solidFill>
                  <a:srgbClr val="0000FF"/>
                </a:solidFill>
              </a:rPr>
              <a:t>is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available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for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free</a:t>
            </a:r>
            <a:r>
              <a:rPr lang="de-DE" sz="2400" dirty="0">
                <a:solidFill>
                  <a:srgbClr val="0000FF"/>
                </a:solidFill>
              </a:rPr>
              <a:t/>
            </a:r>
            <a:br>
              <a:rPr lang="de-DE" sz="2400" dirty="0">
                <a:solidFill>
                  <a:srgbClr val="0000FF"/>
                </a:solidFill>
              </a:rPr>
            </a:br>
            <a:r>
              <a:rPr lang="de-DE" sz="2400" dirty="0" smtClean="0">
                <a:solidFill>
                  <a:srgbClr val="0000FF"/>
                </a:solidFill>
              </a:rPr>
              <a:t>after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registration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b</a:t>
            </a:r>
            <a:r>
              <a:rPr lang="de-DE" sz="2400" dirty="0" err="1" smtClean="0">
                <a:solidFill>
                  <a:srgbClr val="0000FF"/>
                </a:solidFill>
              </a:rPr>
              <a:t>y</a:t>
            </a:r>
            <a:r>
              <a:rPr lang="de-DE" sz="2400" dirty="0" smtClean="0">
                <a:solidFill>
                  <a:srgbClr val="0000FF"/>
                </a:solidFill>
              </a:rPr>
              <a:t> email at</a:t>
            </a:r>
          </a:p>
          <a:p>
            <a:pPr algn="ctr"/>
            <a:r>
              <a:rPr lang="de-DE" sz="2400" dirty="0" smtClean="0">
                <a:solidFill>
                  <a:srgbClr val="0000FF"/>
                </a:solidFill>
              </a:rPr>
              <a:t>https</a:t>
            </a:r>
            <a:r>
              <a:rPr lang="de-DE" sz="2400" dirty="0">
                <a:solidFill>
                  <a:srgbClr val="0000FF"/>
                </a:solidFill>
              </a:rPr>
              <a:t>://</a:t>
            </a:r>
            <a:r>
              <a:rPr lang="de-DE" sz="2400" dirty="0" smtClean="0">
                <a:solidFill>
                  <a:srgbClr val="0000FF"/>
                </a:solidFill>
              </a:rPr>
              <a:t>www.mb.hs-wismar.de/cea/SES_Tbx/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Backyard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71</a:t>
            </a:fld>
            <a:endParaRPr lang="de-DE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11560" y="1916832"/>
            <a:ext cx="7632848" cy="468052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V="1">
            <a:off x="457200" y="1916832"/>
            <a:ext cx="7715200" cy="47525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Introduction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b="1" dirty="0" smtClean="0"/>
              <a:t>Main </a:t>
            </a:r>
            <a:r>
              <a:rPr lang="de-DE" sz="2400" b="1" dirty="0" err="1" smtClean="0"/>
              <a:t>Approaches</a:t>
            </a:r>
            <a:endParaRPr lang="de-DE" sz="2400" b="1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72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sz="2000" dirty="0" smtClean="0"/>
          </a:p>
          <a:p>
            <a:endParaRPr lang="de-DE" sz="1800" dirty="0"/>
          </a:p>
          <a:p>
            <a:pPr lvl="1"/>
            <a:endParaRPr lang="de-DE" sz="1700" dirty="0" smtClean="0"/>
          </a:p>
          <a:p>
            <a:pPr lvl="1">
              <a:buNone/>
            </a:pPr>
            <a:endParaRPr lang="de-DE" sz="1700" dirty="0" smtClean="0"/>
          </a:p>
          <a:p>
            <a:pPr lvl="1"/>
            <a:endParaRPr lang="de-DE" sz="17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quarter" idx="2"/>
          </p:nvPr>
        </p:nvSpPr>
        <p:spPr>
          <a:xfrm>
            <a:off x="4729398" y="1412776"/>
            <a:ext cx="3731034" cy="49864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Approach </a:t>
            </a:r>
            <a:r>
              <a:rPr lang="de-DE" sz="1800" dirty="0" err="1" smtClean="0">
                <a:solidFill>
                  <a:srgbClr val="FF0000"/>
                </a:solidFill>
              </a:rPr>
              <a:t>from</a:t>
            </a:r>
            <a:r>
              <a:rPr lang="de-DE" sz="1800" dirty="0" smtClean="0">
                <a:solidFill>
                  <a:srgbClr val="FF0000"/>
                </a:solidFill>
              </a:rPr>
              <a:t> M&amp;S </a:t>
            </a:r>
            <a:r>
              <a:rPr lang="de-DE" sz="1800" dirty="0" err="1" smtClean="0">
                <a:solidFill>
                  <a:srgbClr val="FF0000"/>
                </a:solidFill>
              </a:rPr>
              <a:t>theory</a:t>
            </a:r>
            <a:endParaRPr lang="de-DE" sz="1800" dirty="0" smtClean="0">
              <a:solidFill>
                <a:srgbClr val="FF0000"/>
              </a:solidFill>
            </a:endParaRPr>
          </a:p>
          <a:p>
            <a:r>
              <a:rPr lang="de-DE" sz="1800" b="1" dirty="0"/>
              <a:t>M</a:t>
            </a:r>
            <a:r>
              <a:rPr lang="de-DE" sz="1800" b="1" dirty="0" smtClean="0"/>
              <a:t>etamodel</a:t>
            </a:r>
            <a:r>
              <a:rPr lang="de-DE" sz="1800" dirty="0" smtClean="0"/>
              <a:t> (MM)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system</a:t>
            </a:r>
            <a:r>
              <a:rPr lang="de-DE" sz="1800" dirty="0" smtClean="0"/>
              <a:t> </a:t>
            </a:r>
            <a:r>
              <a:rPr lang="de-DE" sz="1800" dirty="0" err="1" smtClean="0"/>
              <a:t>configurations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&amp; </a:t>
            </a:r>
            <a:r>
              <a:rPr lang="de-DE" sz="1800" b="1" dirty="0" err="1" smtClean="0"/>
              <a:t>model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base</a:t>
            </a:r>
            <a:r>
              <a:rPr lang="de-DE" sz="1800" dirty="0" smtClean="0"/>
              <a:t> (MB)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basic</a:t>
            </a:r>
            <a:r>
              <a:rPr lang="de-DE" sz="1800" dirty="0" smtClean="0"/>
              <a:t> </a:t>
            </a:r>
            <a:r>
              <a:rPr lang="de-DE" sz="1800" dirty="0" err="1" smtClean="0"/>
              <a:t>models</a:t>
            </a:r>
            <a:r>
              <a:rPr lang="de-DE" sz="1800" b="1" dirty="0" smtClean="0"/>
              <a:t/>
            </a:r>
            <a:br>
              <a:rPr lang="de-DE" sz="1800" b="1" dirty="0" smtClean="0"/>
            </a:br>
            <a:r>
              <a:rPr lang="de-DE" sz="1800" dirty="0" smtClean="0"/>
              <a:t>&amp; </a:t>
            </a:r>
            <a:r>
              <a:rPr lang="de-DE" sz="1800" b="1" dirty="0" err="1" smtClean="0"/>
              <a:t>transformation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methods</a:t>
            </a:r>
            <a:endParaRPr lang="de-DE" sz="1800" b="1" u="sng" dirty="0"/>
          </a:p>
          <a:p>
            <a:endParaRPr lang="de-DE" sz="1800" b="1" u="sng" dirty="0" smtClean="0"/>
          </a:p>
          <a:p>
            <a:pPr lvl="1"/>
            <a:r>
              <a:rPr lang="de-DE" sz="1800" dirty="0" err="1" smtClean="0"/>
              <a:t>result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u="sng" dirty="0" smtClean="0"/>
              <a:t>minimal SMs</a:t>
            </a:r>
            <a:r>
              <a:rPr lang="de-DE" sz="1800" dirty="0" smtClean="0"/>
              <a:t>; </a:t>
            </a:r>
            <a:r>
              <a:rPr lang="de-DE" sz="1800" dirty="0" err="1" smtClean="0"/>
              <a:t>easier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handle</a:t>
            </a:r>
          </a:p>
          <a:p>
            <a:pPr lvl="1"/>
            <a:r>
              <a:rPr lang="de-DE" sz="1800" dirty="0" err="1" smtClean="0"/>
              <a:t>complexity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transformation</a:t>
            </a:r>
            <a:r>
              <a:rPr lang="de-DE" sz="1800" dirty="0" smtClean="0"/>
              <a:t> </a:t>
            </a:r>
            <a:r>
              <a:rPr lang="de-DE" sz="1800" dirty="0" err="1" smtClean="0"/>
              <a:t>methods</a:t>
            </a:r>
            <a:endParaRPr lang="de-DE" sz="1800" dirty="0" smtClean="0"/>
          </a:p>
          <a:p>
            <a:pPr lvl="1"/>
            <a:r>
              <a:rPr lang="de-DE" sz="1800" b="1" dirty="0" err="1" smtClean="0"/>
              <a:t>methods</a:t>
            </a:r>
            <a:r>
              <a:rPr lang="de-DE" sz="1800" b="1" dirty="0" smtClean="0"/>
              <a:t> &amp; </a:t>
            </a:r>
            <a:r>
              <a:rPr lang="de-DE" sz="1800" b="1" dirty="0" err="1" smtClean="0"/>
              <a:t>tools</a:t>
            </a:r>
            <a:r>
              <a:rPr lang="de-DE" sz="1800" b="1" dirty="0" smtClean="0"/>
              <a:t>: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>
                <a:solidFill>
                  <a:srgbClr val="0000FF"/>
                </a:solidFill>
              </a:rPr>
              <a:t>SES/MB</a:t>
            </a:r>
            <a:r>
              <a:rPr lang="de-DE" sz="1800" dirty="0" smtClean="0"/>
              <a:t>, UML,</a:t>
            </a:r>
            <a:br>
              <a:rPr lang="de-DE" sz="1800" dirty="0" smtClean="0"/>
            </a:br>
            <a:r>
              <a:rPr lang="de-DE" sz="1800" dirty="0" smtClean="0"/>
              <a:t>MS4Me, </a:t>
            </a:r>
            <a:r>
              <a:rPr lang="de-DE" sz="1800" dirty="0" err="1" smtClean="0"/>
              <a:t>CoSMoS</a:t>
            </a:r>
            <a:r>
              <a:rPr lang="de-DE" sz="1800" dirty="0" smtClean="0"/>
              <a:t>,</a:t>
            </a:r>
            <a:br>
              <a:rPr lang="de-DE" sz="1800" dirty="0" smtClean="0"/>
            </a:br>
            <a:r>
              <a:rPr lang="de-DE" sz="1800" dirty="0" smtClean="0">
                <a:solidFill>
                  <a:srgbClr val="0000FF"/>
                </a:solidFill>
              </a:rPr>
              <a:t>MATLAB/SES </a:t>
            </a:r>
            <a:r>
              <a:rPr lang="de-DE" sz="1800" dirty="0" err="1" smtClean="0">
                <a:solidFill>
                  <a:srgbClr val="0000FF"/>
                </a:solidFill>
              </a:rPr>
              <a:t>tbx</a:t>
            </a:r>
            <a:r>
              <a:rPr lang="de-DE" sz="1800" dirty="0" smtClean="0">
                <a:solidFill>
                  <a:srgbClr val="0070C0"/>
                </a:solidFill>
              </a:rPr>
              <a:t>.</a:t>
            </a:r>
            <a:endParaRPr lang="de-DE" sz="1800" dirty="0">
              <a:solidFill>
                <a:srgbClr val="0070C0"/>
              </a:solidFill>
            </a:endParaRPr>
          </a:p>
        </p:txBody>
      </p:sp>
      <p:sp>
        <p:nvSpPr>
          <p:cNvPr id="9" name="Inhaltsplatzhalter 6"/>
          <p:cNvSpPr txBox="1">
            <a:spLocks/>
          </p:cNvSpPr>
          <p:nvPr/>
        </p:nvSpPr>
        <p:spPr>
          <a:xfrm>
            <a:off x="669848" y="1665312"/>
            <a:ext cx="3974160" cy="5004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/>
              <a:t>M&amp;S </a:t>
            </a:r>
            <a:r>
              <a:rPr lang="de-DE" sz="1800" b="1" dirty="0" err="1" smtClean="0"/>
              <a:t>stepwise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by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hand</a:t>
            </a:r>
            <a:endParaRPr lang="de-DE" sz="1800" b="1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err="1" smtClean="0">
                <a:solidFill>
                  <a:srgbClr val="FF0000"/>
                </a:solidFill>
              </a:rPr>
              <a:t>Appoaches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from</a:t>
            </a:r>
            <a:r>
              <a:rPr lang="de-DE" sz="1800" dirty="0" smtClean="0">
                <a:solidFill>
                  <a:srgbClr val="FF0000"/>
                </a:solidFill>
              </a:rPr>
              <a:t> Software Eng.</a:t>
            </a:r>
          </a:p>
          <a:p>
            <a:r>
              <a:rPr lang="de-DE" sz="1800" b="1" dirty="0" smtClean="0"/>
              <a:t>150% SM</a:t>
            </a:r>
            <a:r>
              <a:rPr lang="de-DE" sz="1800" b="1" dirty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variation</a:t>
            </a:r>
            <a:r>
              <a:rPr lang="de-DE" sz="1800" dirty="0" smtClean="0"/>
              <a:t> </a:t>
            </a:r>
            <a:r>
              <a:rPr lang="de-DE" sz="1800" dirty="0" err="1" smtClean="0"/>
              <a:t>points</a:t>
            </a:r>
            <a:r>
              <a:rPr lang="de-DE" sz="1800" dirty="0"/>
              <a:t> </a:t>
            </a:r>
            <a:r>
              <a:rPr lang="de-DE" sz="1800" dirty="0" smtClean="0"/>
              <a:t>&amp;</a:t>
            </a:r>
            <a:r>
              <a:rPr lang="de-DE" sz="1800" b="1" dirty="0" smtClean="0"/>
              <a:t> variant </a:t>
            </a:r>
            <a:r>
              <a:rPr lang="de-DE" sz="1800" b="1" dirty="0" err="1"/>
              <a:t>model</a:t>
            </a:r>
            <a:r>
              <a:rPr lang="de-DE" sz="1800" b="1" dirty="0"/>
              <a:t> </a:t>
            </a:r>
            <a:r>
              <a:rPr lang="de-DE" sz="1800" b="1" dirty="0" smtClean="0"/>
              <a:t>(VM)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&amp; </a:t>
            </a:r>
            <a:r>
              <a:rPr lang="de-DE" sz="1800" b="1" dirty="0" err="1" smtClean="0"/>
              <a:t>transformation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methods</a:t>
            </a:r>
            <a:endParaRPr lang="de-DE" sz="1800" b="1" dirty="0" smtClean="0"/>
          </a:p>
          <a:p>
            <a:pPr marL="0" indent="0">
              <a:buNone/>
            </a:pPr>
            <a:endParaRPr lang="de-DE" sz="1800" dirty="0" smtClean="0"/>
          </a:p>
          <a:p>
            <a:pPr lvl="1"/>
            <a:r>
              <a:rPr lang="de-DE" sz="1800" u="sng" dirty="0" smtClean="0"/>
              <a:t>150 % SM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hard</a:t>
            </a:r>
            <a:r>
              <a:rPr lang="de-DE" sz="1800" dirty="0" smtClean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smtClean="0"/>
              <a:t>handle</a:t>
            </a:r>
            <a:endParaRPr lang="de-DE" sz="1800" dirty="0"/>
          </a:p>
          <a:p>
            <a:pPr lvl="1"/>
            <a:r>
              <a:rPr lang="de-DE" sz="1800" dirty="0" err="1"/>
              <a:t>c</a:t>
            </a:r>
            <a:r>
              <a:rPr lang="de-DE" sz="1800" dirty="0" err="1" smtClean="0"/>
              <a:t>onsistency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SM &amp; VM</a:t>
            </a:r>
          </a:p>
          <a:p>
            <a:pPr lvl="1"/>
            <a:r>
              <a:rPr lang="de-DE" sz="1800" b="1" dirty="0" err="1"/>
              <a:t>m</a:t>
            </a:r>
            <a:r>
              <a:rPr lang="de-DE" sz="1800" b="1" dirty="0" err="1" smtClean="0"/>
              <a:t>ethods</a:t>
            </a:r>
            <a:r>
              <a:rPr lang="de-DE" sz="1800" b="1" dirty="0" smtClean="0"/>
              <a:t> &amp; </a:t>
            </a:r>
            <a:r>
              <a:rPr lang="de-DE" sz="1800" b="1" dirty="0" err="1" smtClean="0"/>
              <a:t>tools</a:t>
            </a:r>
            <a:r>
              <a:rPr lang="de-DE" sz="1800" b="1" dirty="0" smtClean="0"/>
              <a:t>: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FM, </a:t>
            </a:r>
            <a:r>
              <a:rPr lang="de-DE" sz="1800" u="sng" dirty="0" err="1" smtClean="0"/>
              <a:t>VariantManager</a:t>
            </a:r>
            <a:r>
              <a:rPr lang="de-DE" sz="1800" dirty="0" smtClean="0"/>
              <a:t>, </a:t>
            </a:r>
            <a:r>
              <a:rPr lang="de-DE" sz="1800" dirty="0" err="1" smtClean="0"/>
              <a:t>PureVariants</a:t>
            </a:r>
            <a:r>
              <a:rPr lang="de-DE" sz="1800" dirty="0" smtClean="0"/>
              <a:t>, …</a:t>
            </a:r>
          </a:p>
          <a:p>
            <a:pPr marL="365760" lvl="1" indent="0">
              <a:buNone/>
            </a:pPr>
            <a:endParaRPr lang="de-DE" sz="1800" dirty="0" smtClean="0"/>
          </a:p>
          <a:p>
            <a:r>
              <a:rPr lang="de-DE" sz="1800" dirty="0" err="1" smtClean="0"/>
              <a:t>delta</a:t>
            </a:r>
            <a:r>
              <a:rPr lang="de-DE" sz="1800" dirty="0" smtClean="0"/>
              <a:t> </a:t>
            </a:r>
            <a:r>
              <a:rPr lang="de-DE" sz="1800" dirty="0" err="1" smtClean="0"/>
              <a:t>modeling</a:t>
            </a:r>
            <a:endParaRPr lang="de-DE" sz="1800" dirty="0" smtClean="0"/>
          </a:p>
          <a:p>
            <a:r>
              <a:rPr lang="de-DE" sz="1800" dirty="0" smtClean="0"/>
              <a:t>...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36744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Introduction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Metamodel, Formal </a:t>
            </a:r>
            <a:r>
              <a:rPr lang="de-DE" sz="2400" dirty="0" err="1" smtClean="0"/>
              <a:t>Ontology</a:t>
            </a:r>
            <a:r>
              <a:rPr lang="de-DE" sz="2400" dirty="0" smtClean="0"/>
              <a:t>, Model Base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Def</a:t>
            </a:r>
            <a:r>
              <a:rPr lang="en-US" sz="2000" dirty="0" smtClean="0"/>
              <a:t> </a:t>
            </a:r>
            <a:r>
              <a:rPr lang="en-US" sz="2000" dirty="0"/>
              <a:t>(by W. </a:t>
            </a:r>
            <a:r>
              <a:rPr lang="en-US" sz="2000" dirty="0" err="1"/>
              <a:t>Pidcock</a:t>
            </a:r>
            <a:r>
              <a:rPr lang="en-US" sz="2000" dirty="0"/>
              <a:t> &amp; M. </a:t>
            </a:r>
            <a:r>
              <a:rPr lang="en-US" sz="2000" dirty="0" err="1"/>
              <a:t>Uschold</a:t>
            </a:r>
            <a:r>
              <a:rPr lang="en-US" sz="2000" dirty="0"/>
              <a:t>):</a:t>
            </a:r>
          </a:p>
          <a:p>
            <a:pPr lvl="1"/>
            <a:r>
              <a:rPr lang="en-US" sz="1700" dirty="0" err="1"/>
              <a:t>Metamodel</a:t>
            </a:r>
            <a:r>
              <a:rPr lang="en-US" sz="1700" dirty="0"/>
              <a:t> (</a:t>
            </a:r>
            <a:r>
              <a:rPr lang="en-US" sz="1700" dirty="0" smtClean="0"/>
              <a:t>MM)</a:t>
            </a:r>
            <a:br>
              <a:rPr lang="en-US" sz="1700" dirty="0" smtClean="0"/>
            </a:br>
            <a:r>
              <a:rPr lang="en-US" sz="1700" dirty="0" smtClean="0"/>
              <a:t>explicit </a:t>
            </a:r>
            <a:r>
              <a:rPr lang="en-US" sz="1700" dirty="0"/>
              <a:t>model to build a set of specific models based on terms &amp; rules </a:t>
            </a:r>
          </a:p>
          <a:p>
            <a:pPr lvl="1"/>
            <a:r>
              <a:rPr lang="en-US" sz="1700" dirty="0"/>
              <a:t>Formal Ontology (</a:t>
            </a:r>
            <a:r>
              <a:rPr lang="en-US" sz="1700" dirty="0" smtClean="0"/>
              <a:t>FO)</a:t>
            </a:r>
            <a:br>
              <a:rPr lang="en-US" sz="1700" dirty="0" smtClean="0"/>
            </a:br>
            <a:r>
              <a:rPr lang="en-US" sz="1700" dirty="0" smtClean="0"/>
              <a:t>language </a:t>
            </a:r>
            <a:r>
              <a:rPr lang="en-US" sz="1700" dirty="0"/>
              <a:t>to express something within a domain of interest (e.g. to build </a:t>
            </a:r>
            <a:r>
              <a:rPr lang="en-US" sz="1700" dirty="0" err="1"/>
              <a:t>metamodels</a:t>
            </a:r>
            <a:r>
              <a:rPr lang="en-US" sz="17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System Entity Structure (</a:t>
            </a:r>
            <a:r>
              <a:rPr lang="en-US" sz="2000" b="1" dirty="0"/>
              <a:t>SES</a:t>
            </a:r>
            <a:r>
              <a:rPr lang="en-US" sz="2000" dirty="0"/>
              <a:t>) itself is a </a:t>
            </a:r>
            <a:r>
              <a:rPr lang="en-US" sz="2000" dirty="0" smtClean="0"/>
              <a:t>FO</a:t>
            </a:r>
            <a:br>
              <a:rPr lang="en-US" sz="2000" dirty="0" smtClean="0"/>
            </a:br>
            <a:r>
              <a:rPr lang="en-US" sz="1800" dirty="0" smtClean="0"/>
              <a:t>for </a:t>
            </a:r>
            <a:r>
              <a:rPr lang="en-US" sz="1800" dirty="0"/>
              <a:t>specifying sets of system </a:t>
            </a:r>
            <a:r>
              <a:rPr lang="en-US" sz="1800" dirty="0" err="1"/>
              <a:t>configs</a:t>
            </a:r>
            <a:r>
              <a:rPr lang="en-US" sz="1800" dirty="0"/>
              <a:t> for different domains</a:t>
            </a:r>
            <a:r>
              <a:rPr lang="en-US" sz="2000" dirty="0"/>
              <a:t> 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n </a:t>
            </a:r>
            <a:r>
              <a:rPr lang="en-US" sz="2000" b="1" dirty="0" smtClean="0"/>
              <a:t>SES </a:t>
            </a:r>
            <a:r>
              <a:rPr lang="en-US" sz="2000" b="1" dirty="0"/>
              <a:t>model</a:t>
            </a:r>
            <a:r>
              <a:rPr lang="en-US" sz="2000" dirty="0"/>
              <a:t> is a </a:t>
            </a:r>
            <a:r>
              <a:rPr lang="en-US" sz="2000" dirty="0" smtClean="0"/>
              <a:t>MM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>specifies </a:t>
            </a:r>
            <a:r>
              <a:rPr lang="en-US" sz="2000" dirty="0"/>
              <a:t>a set of system </a:t>
            </a:r>
            <a:r>
              <a:rPr lang="en-US" sz="2000" dirty="0" err="1"/>
              <a:t>configs</a:t>
            </a:r>
            <a:r>
              <a:rPr lang="en-US" sz="2000" dirty="0"/>
              <a:t> for a specific problem</a:t>
            </a:r>
          </a:p>
          <a:p>
            <a:r>
              <a:rPr lang="en-US" sz="2000" b="1" dirty="0"/>
              <a:t>Model Base</a:t>
            </a:r>
            <a:r>
              <a:rPr lang="en-US" sz="2000" dirty="0"/>
              <a:t> (</a:t>
            </a:r>
            <a:r>
              <a:rPr lang="en-US" sz="2000" dirty="0" smtClean="0"/>
              <a:t>MB)</a:t>
            </a:r>
            <a:br>
              <a:rPr lang="en-US" sz="2000" dirty="0" smtClean="0"/>
            </a:br>
            <a:r>
              <a:rPr lang="en-US" sz="1800" dirty="0" smtClean="0"/>
              <a:t>is </a:t>
            </a:r>
            <a:r>
              <a:rPr lang="en-US" sz="1800" dirty="0"/>
              <a:t>a set of configurable dynamic models (basic models)</a:t>
            </a:r>
            <a:endParaRPr lang="de-DE" sz="1800" dirty="0" smtClean="0"/>
          </a:p>
          <a:p>
            <a:pPr lvl="1">
              <a:buNone/>
            </a:pPr>
            <a:endParaRPr lang="de-DE" sz="1700" dirty="0" smtClean="0"/>
          </a:p>
          <a:p>
            <a:pPr lvl="1"/>
            <a:endParaRPr lang="de-DE" sz="17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36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860"/>
            <a:ext cx="7467600" cy="848644"/>
          </a:xfrm>
        </p:spPr>
        <p:txBody>
          <a:bodyPr/>
          <a:lstStyle/>
          <a:p>
            <a:r>
              <a:rPr lang="de-DE" dirty="0" smtClean="0"/>
              <a:t>Einleitung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sz="2000" smtClean="0"/>
          </a:p>
          <a:p>
            <a:r>
              <a:rPr lang="de-DE" sz="2000" smtClean="0"/>
              <a:t>SES 1984 von Bernard P. </a:t>
            </a:r>
            <a:r>
              <a:rPr lang="de-DE" sz="2000" err="1" smtClean="0"/>
              <a:t>Zeigler</a:t>
            </a:r>
            <a:r>
              <a:rPr lang="de-DE" sz="2000" smtClean="0"/>
              <a:t>  eingeführt</a:t>
            </a:r>
          </a:p>
          <a:p>
            <a:pPr lvl="1"/>
            <a:r>
              <a:rPr lang="de-DE" sz="1800" smtClean="0"/>
              <a:t>Abbildung einer Menge modular-hierarchischer Modellstrukturen für die Systemsimulation</a:t>
            </a:r>
          </a:p>
          <a:p>
            <a:pPr lvl="1"/>
            <a:r>
              <a:rPr lang="de-DE" sz="1800" smtClean="0"/>
              <a:t>2007 Erweiterung auf „Modeling &amp; Simulation-</a:t>
            </a:r>
            <a:r>
              <a:rPr lang="de-DE" sz="1800" err="1" smtClean="0"/>
              <a:t>Based</a:t>
            </a:r>
            <a:r>
              <a:rPr lang="de-DE" sz="1800" smtClean="0"/>
              <a:t> Data Engineering“ [ZH 2007]</a:t>
            </a:r>
          </a:p>
          <a:p>
            <a:pPr lvl="1"/>
            <a:endParaRPr lang="de-DE" sz="1700" smtClean="0"/>
          </a:p>
          <a:p>
            <a:pPr lvl="1">
              <a:buNone/>
            </a:pPr>
            <a:endParaRPr lang="de-DE" sz="1700" smtClean="0"/>
          </a:p>
          <a:p>
            <a:pPr lvl="1"/>
            <a:endParaRPr lang="de-DE" sz="1700" smtClean="0"/>
          </a:p>
          <a:p>
            <a:endParaRPr lang="de-DE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Gruppieren 54"/>
          <p:cNvGrpSpPr/>
          <p:nvPr/>
        </p:nvGrpSpPr>
        <p:grpSpPr>
          <a:xfrm>
            <a:off x="2071670" y="4090182"/>
            <a:ext cx="4143404" cy="1643074"/>
            <a:chOff x="1071538" y="2928934"/>
            <a:chExt cx="5162274" cy="2357454"/>
          </a:xfrm>
        </p:grpSpPr>
        <p:sp>
          <p:nvSpPr>
            <p:cNvPr id="5" name="Rechteck 4"/>
            <p:cNvSpPr/>
            <p:nvPr/>
          </p:nvSpPr>
          <p:spPr>
            <a:xfrm>
              <a:off x="1285852" y="3786190"/>
              <a:ext cx="571504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A</a:t>
              </a:r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1071538" y="2928934"/>
              <a:ext cx="5162274" cy="2357454"/>
              <a:chOff x="1071538" y="2928934"/>
              <a:chExt cx="6656616" cy="2000264"/>
            </a:xfrm>
          </p:grpSpPr>
          <p:sp>
            <p:nvSpPr>
              <p:cNvPr id="4" name="Rechteck 3"/>
              <p:cNvSpPr/>
              <p:nvPr/>
            </p:nvSpPr>
            <p:spPr>
              <a:xfrm>
                <a:off x="1071538" y="2928934"/>
                <a:ext cx="6656616" cy="200026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1071538" y="2928934"/>
                <a:ext cx="9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mtClean="0"/>
                  <a:t>Modell</a:t>
                </a:r>
                <a:endParaRPr lang="de-DE"/>
              </a:p>
            </p:txBody>
          </p:sp>
        </p:grpSp>
        <p:sp>
          <p:nvSpPr>
            <p:cNvPr id="9" name="Rechteck 8"/>
            <p:cNvSpPr/>
            <p:nvPr/>
          </p:nvSpPr>
          <p:spPr>
            <a:xfrm>
              <a:off x="2674428" y="3786189"/>
              <a:ext cx="571505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B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4103188" y="3786189"/>
              <a:ext cx="571505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C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317370" y="4429133"/>
              <a:ext cx="571505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D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5406932" y="3786189"/>
              <a:ext cx="571505" cy="428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F</a:t>
              </a:r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2143108" y="3214686"/>
              <a:ext cx="3000396" cy="1857388"/>
              <a:chOff x="2143108" y="3214686"/>
              <a:chExt cx="3000396" cy="1428760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2205616" y="3214686"/>
                <a:ext cx="2937888" cy="14287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2143108" y="3214686"/>
                <a:ext cx="1313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mtClean="0"/>
                  <a:t>Submodell</a:t>
                </a:r>
                <a:endParaRPr lang="de-DE"/>
              </a:p>
            </p:txBody>
          </p:sp>
        </p:grpSp>
        <p:cxnSp>
          <p:nvCxnSpPr>
            <p:cNvPr id="17" name="Gerade Verbindung mit Pfeil 16"/>
            <p:cNvCxnSpPr>
              <a:stCxn id="5" idx="3"/>
            </p:cNvCxnSpPr>
            <p:nvPr/>
          </p:nvCxnSpPr>
          <p:spPr>
            <a:xfrm>
              <a:off x="1857357" y="4000504"/>
              <a:ext cx="335871" cy="12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>
              <a:endCxn id="9" idx="1"/>
            </p:cNvCxnSpPr>
            <p:nvPr/>
          </p:nvCxnSpPr>
          <p:spPr>
            <a:xfrm>
              <a:off x="2174362" y="4000504"/>
              <a:ext cx="500066" cy="158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>
              <a:stCxn id="9" idx="3"/>
              <a:endCxn id="10" idx="1"/>
            </p:cNvCxnSpPr>
            <p:nvPr/>
          </p:nvCxnSpPr>
          <p:spPr>
            <a:xfrm>
              <a:off x="3245931" y="4000504"/>
              <a:ext cx="8572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pieren 37"/>
            <p:cNvGrpSpPr/>
            <p:nvPr/>
          </p:nvGrpSpPr>
          <p:grpSpPr>
            <a:xfrm>
              <a:off x="2459320" y="4143380"/>
              <a:ext cx="858049" cy="501654"/>
              <a:chOff x="2459320" y="4143380"/>
              <a:chExt cx="858049" cy="501654"/>
            </a:xfrm>
          </p:grpSpPr>
          <p:cxnSp>
            <p:nvCxnSpPr>
              <p:cNvPr id="33" name="Gerade Verbindung 32"/>
              <p:cNvCxnSpPr>
                <a:stCxn id="11" idx="1"/>
              </p:cNvCxnSpPr>
              <p:nvPr/>
            </p:nvCxnSpPr>
            <p:spPr>
              <a:xfrm rot="10800000">
                <a:off x="2460114" y="4643446"/>
                <a:ext cx="857255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/>
            </p:nvCxnSpPr>
            <p:spPr>
              <a:xfrm rot="5400000" flipH="1" flipV="1">
                <a:off x="2210081" y="4393412"/>
                <a:ext cx="50006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mit Pfeil 36"/>
              <p:cNvCxnSpPr/>
              <p:nvPr/>
            </p:nvCxnSpPr>
            <p:spPr>
              <a:xfrm>
                <a:off x="2460113" y="4143380"/>
                <a:ext cx="21431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Gerade Verbindung mit Pfeil 40"/>
            <p:cNvCxnSpPr/>
            <p:nvPr/>
          </p:nvCxnSpPr>
          <p:spPr>
            <a:xfrm flipV="1">
              <a:off x="4674692" y="3926573"/>
              <a:ext cx="468806" cy="9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ieren 49"/>
            <p:cNvGrpSpPr/>
            <p:nvPr/>
          </p:nvGrpSpPr>
          <p:grpSpPr>
            <a:xfrm>
              <a:off x="3888874" y="4071942"/>
              <a:ext cx="1000132" cy="573093"/>
              <a:chOff x="3888874" y="4071942"/>
              <a:chExt cx="1000132" cy="573093"/>
            </a:xfrm>
          </p:grpSpPr>
          <p:cxnSp>
            <p:nvCxnSpPr>
              <p:cNvPr id="43" name="Gerade Verbindung 42"/>
              <p:cNvCxnSpPr/>
              <p:nvPr/>
            </p:nvCxnSpPr>
            <p:spPr>
              <a:xfrm>
                <a:off x="4674692" y="4071942"/>
                <a:ext cx="21431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/>
            </p:nvCxnSpPr>
            <p:spPr>
              <a:xfrm rot="5400000">
                <a:off x="4602459" y="4357695"/>
                <a:ext cx="572300" cy="7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mit Pfeil 48"/>
              <p:cNvCxnSpPr>
                <a:endCxn id="11" idx="3"/>
              </p:cNvCxnSpPr>
              <p:nvPr/>
            </p:nvCxnSpPr>
            <p:spPr>
              <a:xfrm rot="10800000">
                <a:off x="3888874" y="4643447"/>
                <a:ext cx="10001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Gerade Verbindung mit Pfeil 52"/>
            <p:cNvCxnSpPr/>
            <p:nvPr/>
          </p:nvCxnSpPr>
          <p:spPr>
            <a:xfrm>
              <a:off x="5143504" y="3929989"/>
              <a:ext cx="252124" cy="6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Gerade Verbindung 29"/>
          <p:cNvCxnSpPr/>
          <p:nvPr/>
        </p:nvCxnSpPr>
        <p:spPr>
          <a:xfrm>
            <a:off x="2928926" y="2707332"/>
            <a:ext cx="321471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05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860"/>
            <a:ext cx="7467600" cy="834937"/>
          </a:xfrm>
        </p:spPr>
        <p:txBody>
          <a:bodyPr/>
          <a:lstStyle/>
          <a:p>
            <a:r>
              <a:rPr lang="de-DE" smtClean="0"/>
              <a:t>Einleitung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/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de-DE" sz="2000" smtClean="0"/>
              <a:t>Die System Entity </a:t>
            </a:r>
            <a:r>
              <a:rPr lang="de-DE" sz="2000" err="1" smtClean="0"/>
              <a:t>Structure</a:t>
            </a:r>
            <a:r>
              <a:rPr lang="de-DE" sz="2000" smtClean="0"/>
              <a:t> (SES) ist eine </a:t>
            </a:r>
            <a:r>
              <a:rPr lang="de-DE" sz="2000" i="1" smtClean="0"/>
              <a:t>Ontologie</a:t>
            </a:r>
            <a:br>
              <a:rPr lang="de-DE" sz="2000" i="1" smtClean="0"/>
            </a:br>
            <a:r>
              <a:rPr lang="de-DE" sz="2000" smtClean="0"/>
              <a:t>[ZH 2007] zur Erstellung von Metamodellen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de-DE" sz="2000" i="1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de-DE" sz="2000" smtClean="0"/>
              <a:t>Ein SES Modell ist ein beschrifteter Baum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de-DE" sz="200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de-DE" sz="2000" smtClean="0"/>
              <a:t>Definiert durch: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2910" y="388614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/>
              <a:t>Knoten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60527" y="388614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/>
              <a:t>Kanten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971522" y="3886146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/>
              <a:t>Axiome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44710" y="4590502"/>
            <a:ext cx="1683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 smtClean="0"/>
              <a:t>Entity</a:t>
            </a:r>
            <a:endParaRPr lang="de-DE" smtClean="0"/>
          </a:p>
          <a:p>
            <a:r>
              <a:rPr lang="de-DE" err="1" smtClean="0"/>
              <a:t>Aspect</a:t>
            </a:r>
            <a:endParaRPr lang="de-DE" smtClean="0"/>
          </a:p>
          <a:p>
            <a:r>
              <a:rPr lang="de-DE" smtClean="0"/>
              <a:t>Multi-</a:t>
            </a:r>
            <a:r>
              <a:rPr lang="de-DE" err="1" smtClean="0"/>
              <a:t>Aspect</a:t>
            </a:r>
            <a:endParaRPr lang="de-DE" smtClean="0"/>
          </a:p>
          <a:p>
            <a:r>
              <a:rPr lang="de-DE" err="1" smtClean="0"/>
              <a:t>Specialization</a:t>
            </a:r>
            <a:endParaRPr lang="de-DE"/>
          </a:p>
        </p:txBody>
      </p:sp>
      <p:grpSp>
        <p:nvGrpSpPr>
          <p:cNvPr id="18" name="Gruppieren 17"/>
          <p:cNvGrpSpPr/>
          <p:nvPr/>
        </p:nvGrpSpPr>
        <p:grpSpPr>
          <a:xfrm>
            <a:off x="3214678" y="5012071"/>
            <a:ext cx="1289060" cy="357190"/>
            <a:chOff x="3428992" y="4572008"/>
            <a:chExt cx="1289060" cy="357190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4017165" y="4572008"/>
              <a:ext cx="73026" cy="357190"/>
              <a:chOff x="3929058" y="4572008"/>
              <a:chExt cx="73026" cy="357190"/>
            </a:xfrm>
          </p:grpSpPr>
          <p:cxnSp>
            <p:nvCxnSpPr>
              <p:cNvPr id="10" name="Gerade Verbindung 9"/>
              <p:cNvCxnSpPr/>
              <p:nvPr/>
            </p:nvCxnSpPr>
            <p:spPr>
              <a:xfrm rot="5400000">
                <a:off x="3751257" y="4749809"/>
                <a:ext cx="357190" cy="15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11"/>
              <p:cNvCxnSpPr/>
              <p:nvPr/>
            </p:nvCxnSpPr>
            <p:spPr>
              <a:xfrm rot="5400000">
                <a:off x="3822695" y="4749809"/>
                <a:ext cx="357190" cy="15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Gerade Verbindung 12"/>
            <p:cNvCxnSpPr/>
            <p:nvPr/>
          </p:nvCxnSpPr>
          <p:spPr>
            <a:xfrm rot="5400000">
              <a:off x="3251191" y="4749809"/>
              <a:ext cx="357190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uppieren 16"/>
            <p:cNvGrpSpPr/>
            <p:nvPr/>
          </p:nvGrpSpPr>
          <p:grpSpPr>
            <a:xfrm>
              <a:off x="4572000" y="4572008"/>
              <a:ext cx="146052" cy="357190"/>
              <a:chOff x="4498974" y="4572008"/>
              <a:chExt cx="146052" cy="357190"/>
            </a:xfrm>
          </p:grpSpPr>
          <p:cxnSp>
            <p:nvCxnSpPr>
              <p:cNvPr id="11" name="Gerade Verbindung 10"/>
              <p:cNvCxnSpPr/>
              <p:nvPr/>
            </p:nvCxnSpPr>
            <p:spPr>
              <a:xfrm rot="5400000">
                <a:off x="4321173" y="4749809"/>
                <a:ext cx="357190" cy="15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3"/>
              <p:cNvCxnSpPr/>
              <p:nvPr/>
            </p:nvCxnSpPr>
            <p:spPr>
              <a:xfrm rot="5400000">
                <a:off x="4394199" y="4749809"/>
                <a:ext cx="357190" cy="15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/>
            </p:nvCxnSpPr>
            <p:spPr>
              <a:xfrm rot="5400000">
                <a:off x="4465637" y="4749809"/>
                <a:ext cx="357190" cy="15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feld 18"/>
          <p:cNvSpPr txBox="1"/>
          <p:nvPr/>
        </p:nvSpPr>
        <p:spPr>
          <a:xfrm>
            <a:off x="5931122" y="4452002"/>
            <a:ext cx="21547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 smtClean="0"/>
              <a:t>alternating</a:t>
            </a:r>
            <a:r>
              <a:rPr lang="de-DE" smtClean="0"/>
              <a:t> </a:t>
            </a:r>
            <a:r>
              <a:rPr lang="de-DE" err="1" smtClean="0"/>
              <a:t>mode</a:t>
            </a:r>
            <a:endParaRPr lang="de-DE" smtClean="0"/>
          </a:p>
          <a:p>
            <a:r>
              <a:rPr lang="de-DE" smtClean="0"/>
              <a:t>valid </a:t>
            </a:r>
            <a:r>
              <a:rPr lang="de-DE" err="1" smtClean="0"/>
              <a:t>brothers</a:t>
            </a:r>
            <a:endParaRPr lang="de-DE" smtClean="0"/>
          </a:p>
          <a:p>
            <a:r>
              <a:rPr lang="de-DE" err="1" smtClean="0"/>
              <a:t>strict</a:t>
            </a:r>
            <a:r>
              <a:rPr lang="de-DE" smtClean="0"/>
              <a:t> </a:t>
            </a:r>
            <a:r>
              <a:rPr lang="de-DE" err="1" smtClean="0"/>
              <a:t>hierarchy</a:t>
            </a:r>
            <a:endParaRPr lang="de-DE" smtClean="0"/>
          </a:p>
          <a:p>
            <a:r>
              <a:rPr lang="de-DE" err="1" smtClean="0"/>
              <a:t>attached</a:t>
            </a:r>
            <a:r>
              <a:rPr lang="de-DE" smtClean="0"/>
              <a:t> variables</a:t>
            </a:r>
          </a:p>
          <a:p>
            <a:r>
              <a:rPr lang="de-DE" err="1" smtClean="0"/>
              <a:t>inheritance</a:t>
            </a:r>
            <a:endParaRPr lang="de-DE" smtClean="0"/>
          </a:p>
          <a:p>
            <a:r>
              <a:rPr lang="de-DE" err="1" smtClean="0"/>
              <a:t>uniformity</a:t>
            </a:r>
            <a:endParaRPr lang="de-DE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75</a:t>
            </a:fld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611560" y="5949280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/>
              <a:t>Knoten-/Kantenattribute</a:t>
            </a:r>
          </a:p>
        </p:txBody>
      </p:sp>
    </p:spTree>
    <p:extLst>
      <p:ext uri="{BB962C8B-B14F-4D97-AF65-F5344CB8AC3E}">
        <p14:creationId xmlns:p14="http://schemas.microsoft.com/office/powerpoint/2010/main" val="287266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860"/>
            <a:ext cx="7467600" cy="897860"/>
          </a:xfrm>
        </p:spPr>
        <p:txBody>
          <a:bodyPr/>
          <a:lstStyle/>
          <a:p>
            <a:r>
              <a:rPr lang="de-DE" smtClean="0"/>
              <a:t>Einleitung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/>
          <a:lstStyle/>
          <a:p>
            <a:r>
              <a:rPr lang="de-DE" sz="2000" b="1" smtClean="0"/>
              <a:t>SES/MB Framework</a:t>
            </a:r>
            <a:r>
              <a:rPr lang="de-DE" sz="2000" smtClean="0"/>
              <a:t> nach [ZPK 2000] zur</a:t>
            </a:r>
            <a:br>
              <a:rPr lang="de-DE" sz="2000" smtClean="0"/>
            </a:br>
            <a:r>
              <a:rPr lang="de-DE" sz="2000" u="sng" smtClean="0"/>
              <a:t>Modellierung &amp; Generierung </a:t>
            </a:r>
            <a:r>
              <a:rPr lang="de-DE" sz="2000" smtClean="0"/>
              <a:t>einer Menge</a:t>
            </a:r>
            <a:br>
              <a:rPr lang="de-DE" sz="2000" smtClean="0"/>
            </a:br>
            <a:r>
              <a:rPr lang="de-DE" sz="2000" smtClean="0"/>
              <a:t>ausführbarer Simulationsmodelle</a:t>
            </a:r>
          </a:p>
          <a:p>
            <a:endParaRPr lang="de-DE" sz="2000" smtClean="0"/>
          </a:p>
          <a:p>
            <a:endParaRPr lang="de-DE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/>
          </p:nvPr>
        </p:nvGraphicFramePr>
        <p:xfrm>
          <a:off x="1666884" y="3916499"/>
          <a:ext cx="5191132" cy="2365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0" name="Visio" r:id="rId3" imgW="2611846" imgH="1071880" progId="">
                  <p:embed/>
                </p:oleObj>
              </mc:Choice>
              <mc:Fallback>
                <p:oleObj name="Visio" r:id="rId3" imgW="2611846" imgH="107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4" y="3916499"/>
                        <a:ext cx="5191132" cy="23653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Grp="1" noChangeAspect="1"/>
          </p:cNvGraphicFramePr>
          <p:nvPr>
            <p:extLst/>
          </p:nvPr>
        </p:nvGraphicFramePr>
        <p:xfrm>
          <a:off x="1643042" y="2952877"/>
          <a:ext cx="5016501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1" name="Visio" r:id="rId5" imgW="2305835" imgH="841923" progId="">
                  <p:embed/>
                </p:oleObj>
              </mc:Choice>
              <mc:Fallback>
                <p:oleObj name="Visio" r:id="rId5" imgW="2305835" imgH="841923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2952877"/>
                        <a:ext cx="5016501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21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dirty="0" err="1" smtClean="0"/>
              <a:t>Types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Nodes &amp; </a:t>
            </a:r>
            <a:r>
              <a:rPr lang="de-DE" sz="2400" dirty="0" err="1" smtClean="0"/>
              <a:t>Edges</a:t>
            </a:r>
            <a:r>
              <a:rPr lang="de-DE" sz="2400" dirty="0" smtClean="0"/>
              <a:t> (ER </a:t>
            </a:r>
            <a:r>
              <a:rPr lang="de-DE" sz="2400" dirty="0" err="1" smtClean="0"/>
              <a:t>Diag</a:t>
            </a:r>
            <a:r>
              <a:rPr lang="de-DE" sz="2400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67910" y="1619574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                                   </a:t>
            </a:r>
            <a:r>
              <a:rPr lang="de-DE" sz="2000" dirty="0" err="1" smtClean="0">
                <a:solidFill>
                  <a:srgbClr val="FF0000"/>
                </a:solidFill>
              </a:rPr>
              <a:t>nodes</a:t>
            </a:r>
            <a:endParaRPr lang="de-DE" sz="2000" dirty="0" smtClean="0">
              <a:solidFill>
                <a:srgbClr val="FF0000"/>
              </a:solidFill>
            </a:endParaRPr>
          </a:p>
          <a:p>
            <a:endParaRPr lang="de-DE" sz="2000" b="1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8"/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77</a:t>
            </a:fld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11560" y="1672972"/>
            <a:ext cx="5400600" cy="83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971600" y="1988840"/>
            <a:ext cx="1152128" cy="357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root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771800" y="1988840"/>
            <a:ext cx="1152128" cy="3637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leaf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499992" y="1988840"/>
            <a:ext cx="1152128" cy="357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inner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971600" y="3645024"/>
            <a:ext cx="1152128" cy="360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</a:rPr>
              <a:t>entity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019912" y="3284984"/>
            <a:ext cx="1541931" cy="360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</a:rPr>
              <a:t>descriptive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aute 13"/>
          <p:cNvSpPr/>
          <p:nvPr/>
        </p:nvSpPr>
        <p:spPr>
          <a:xfrm>
            <a:off x="827584" y="2708920"/>
            <a:ext cx="1440160" cy="7274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type</a:t>
            </a:r>
            <a:endParaRPr lang="en-US" dirty="0"/>
          </a:p>
        </p:txBody>
      </p:sp>
      <p:sp>
        <p:nvSpPr>
          <p:cNvPr id="27" name="Raute 26"/>
          <p:cNvSpPr/>
          <p:nvPr/>
        </p:nvSpPr>
        <p:spPr>
          <a:xfrm>
            <a:off x="2627784" y="2715471"/>
            <a:ext cx="1440160" cy="7274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type</a:t>
            </a:r>
            <a:endParaRPr lang="en-US" dirty="0"/>
          </a:p>
        </p:txBody>
      </p:sp>
      <p:sp>
        <p:nvSpPr>
          <p:cNvPr id="28" name="Raute 27"/>
          <p:cNvSpPr/>
          <p:nvPr/>
        </p:nvSpPr>
        <p:spPr>
          <a:xfrm>
            <a:off x="4355976" y="2715471"/>
            <a:ext cx="1440160" cy="7274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type</a:t>
            </a:r>
            <a:endParaRPr lang="en-US" dirty="0"/>
          </a:p>
        </p:txBody>
      </p:sp>
      <p:cxnSp>
        <p:nvCxnSpPr>
          <p:cNvPr id="19" name="Gerade Verbindung mit Pfeil 18"/>
          <p:cNvCxnSpPr>
            <a:stCxn id="12" idx="2"/>
            <a:endCxn id="14" idx="0"/>
          </p:cNvCxnSpPr>
          <p:nvPr/>
        </p:nvCxnSpPr>
        <p:spPr>
          <a:xfrm>
            <a:off x="1547664" y="2346015"/>
            <a:ext cx="0" cy="362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14" idx="2"/>
            <a:endCxn id="25" idx="0"/>
          </p:cNvCxnSpPr>
          <p:nvPr/>
        </p:nvCxnSpPr>
        <p:spPr>
          <a:xfrm>
            <a:off x="1547664" y="3436372"/>
            <a:ext cx="0" cy="208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21" idx="2"/>
            <a:endCxn id="27" idx="0"/>
          </p:cNvCxnSpPr>
          <p:nvPr/>
        </p:nvCxnSpPr>
        <p:spPr>
          <a:xfrm>
            <a:off x="3347864" y="2352566"/>
            <a:ext cx="0" cy="362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27" idx="1"/>
          </p:cNvCxnSpPr>
          <p:nvPr/>
        </p:nvCxnSpPr>
        <p:spPr>
          <a:xfrm flipH="1">
            <a:off x="2123728" y="3079197"/>
            <a:ext cx="504056" cy="565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8" idx="1"/>
          </p:cNvCxnSpPr>
          <p:nvPr/>
        </p:nvCxnSpPr>
        <p:spPr>
          <a:xfrm flipH="1">
            <a:off x="2123728" y="3079197"/>
            <a:ext cx="2232248" cy="925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23" idx="2"/>
            <a:endCxn id="28" idx="0"/>
          </p:cNvCxnSpPr>
          <p:nvPr/>
        </p:nvCxnSpPr>
        <p:spPr>
          <a:xfrm>
            <a:off x="5076056" y="2346015"/>
            <a:ext cx="0" cy="369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28" idx="3"/>
            <a:endCxn id="26" idx="0"/>
          </p:cNvCxnSpPr>
          <p:nvPr/>
        </p:nvCxnSpPr>
        <p:spPr>
          <a:xfrm>
            <a:off x="5796136" y="3079197"/>
            <a:ext cx="994742" cy="205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aute 44"/>
          <p:cNvSpPr/>
          <p:nvPr/>
        </p:nvSpPr>
        <p:spPr>
          <a:xfrm>
            <a:off x="3851919" y="3800120"/>
            <a:ext cx="3536411" cy="44263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type</a:t>
            </a:r>
            <a:endParaRPr lang="en-US" dirty="0"/>
          </a:p>
        </p:txBody>
      </p:sp>
      <p:sp>
        <p:nvSpPr>
          <p:cNvPr id="46" name="Rechteck 45"/>
          <p:cNvSpPr/>
          <p:nvPr/>
        </p:nvSpPr>
        <p:spPr>
          <a:xfrm>
            <a:off x="3275856" y="4509120"/>
            <a:ext cx="1152128" cy="3604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FF0000"/>
                </a:solidFill>
              </a:rPr>
              <a:t>aspect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4788024" y="4509485"/>
            <a:ext cx="1665743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FF0000"/>
                </a:solidFill>
              </a:rPr>
              <a:t>multi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aspect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6561947" y="4509485"/>
            <a:ext cx="165618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FF0000"/>
                </a:solidFill>
              </a:rPr>
              <a:t>specialization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7" name="Gerade Verbindung mit Pfeil 66"/>
          <p:cNvCxnSpPr>
            <a:stCxn id="26" idx="2"/>
            <a:endCxn id="45" idx="0"/>
          </p:cNvCxnSpPr>
          <p:nvPr/>
        </p:nvCxnSpPr>
        <p:spPr>
          <a:xfrm flipH="1">
            <a:off x="5620125" y="3645024"/>
            <a:ext cx="1170753" cy="155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45" idx="1"/>
            <a:endCxn id="46" idx="0"/>
          </p:cNvCxnSpPr>
          <p:nvPr/>
        </p:nvCxnSpPr>
        <p:spPr>
          <a:xfrm>
            <a:off x="3851919" y="4021439"/>
            <a:ext cx="1" cy="487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45" idx="2"/>
            <a:endCxn id="47" idx="0"/>
          </p:cNvCxnSpPr>
          <p:nvPr/>
        </p:nvCxnSpPr>
        <p:spPr>
          <a:xfrm>
            <a:off x="5620125" y="4242757"/>
            <a:ext cx="771" cy="266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45" idx="3"/>
            <a:endCxn id="48" idx="0"/>
          </p:cNvCxnSpPr>
          <p:nvPr/>
        </p:nvCxnSpPr>
        <p:spPr>
          <a:xfrm>
            <a:off x="7388330" y="4021439"/>
            <a:ext cx="1709" cy="488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aute 37"/>
          <p:cNvSpPr/>
          <p:nvPr/>
        </p:nvSpPr>
        <p:spPr>
          <a:xfrm>
            <a:off x="4841901" y="5108487"/>
            <a:ext cx="1564729" cy="43204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with</a:t>
            </a:r>
            <a:endParaRPr lang="en-US" dirty="0"/>
          </a:p>
        </p:txBody>
      </p:sp>
      <p:sp>
        <p:nvSpPr>
          <p:cNvPr id="68" name="Raute 67"/>
          <p:cNvSpPr/>
          <p:nvPr/>
        </p:nvSpPr>
        <p:spPr>
          <a:xfrm>
            <a:off x="6607671" y="5122805"/>
            <a:ext cx="1564729" cy="43204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with</a:t>
            </a:r>
            <a:endParaRPr lang="en-US" dirty="0"/>
          </a:p>
        </p:txBody>
      </p:sp>
      <p:sp>
        <p:nvSpPr>
          <p:cNvPr id="70" name="Raute 69"/>
          <p:cNvSpPr/>
          <p:nvPr/>
        </p:nvSpPr>
        <p:spPr>
          <a:xfrm>
            <a:off x="3059832" y="5122805"/>
            <a:ext cx="1564729" cy="43204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with</a:t>
            </a:r>
            <a:endParaRPr lang="en-US" dirty="0"/>
          </a:p>
        </p:txBody>
      </p:sp>
      <p:cxnSp>
        <p:nvCxnSpPr>
          <p:cNvPr id="60" name="Gerade Verbindung mit Pfeil 59"/>
          <p:cNvCxnSpPr>
            <a:stCxn id="47" idx="2"/>
            <a:endCxn id="38" idx="0"/>
          </p:cNvCxnSpPr>
          <p:nvPr/>
        </p:nvCxnSpPr>
        <p:spPr>
          <a:xfrm>
            <a:off x="5620896" y="4869525"/>
            <a:ext cx="3370" cy="238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48" idx="2"/>
            <a:endCxn id="68" idx="0"/>
          </p:cNvCxnSpPr>
          <p:nvPr/>
        </p:nvCxnSpPr>
        <p:spPr>
          <a:xfrm flipH="1">
            <a:off x="7390036" y="4869525"/>
            <a:ext cx="3" cy="25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endCxn id="87" idx="0"/>
          </p:cNvCxnSpPr>
          <p:nvPr/>
        </p:nvCxnSpPr>
        <p:spPr>
          <a:xfrm flipH="1">
            <a:off x="5342006" y="5552918"/>
            <a:ext cx="282480" cy="612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68" idx="2"/>
            <a:endCxn id="90" idx="0"/>
          </p:cNvCxnSpPr>
          <p:nvPr/>
        </p:nvCxnSpPr>
        <p:spPr>
          <a:xfrm flipH="1">
            <a:off x="7286222" y="5554853"/>
            <a:ext cx="103814" cy="610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hteck 82"/>
          <p:cNvSpPr/>
          <p:nvPr/>
        </p:nvSpPr>
        <p:spPr>
          <a:xfrm>
            <a:off x="611560" y="5982394"/>
            <a:ext cx="7632848" cy="83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hteck 84"/>
          <p:cNvSpPr/>
          <p:nvPr/>
        </p:nvSpPr>
        <p:spPr>
          <a:xfrm>
            <a:off x="971600" y="6165304"/>
            <a:ext cx="1628341" cy="357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9900"/>
                </a:solidFill>
              </a:rPr>
              <a:t>| </a:t>
            </a:r>
            <a:r>
              <a:rPr lang="de-DE" b="1" dirty="0" err="1" smtClean="0">
                <a:solidFill>
                  <a:srgbClr val="009900"/>
                </a:solidFill>
              </a:rPr>
              <a:t>line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4527835" y="6165304"/>
            <a:ext cx="1628341" cy="3637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9900"/>
                </a:solidFill>
              </a:rPr>
              <a:t>|| </a:t>
            </a:r>
            <a:r>
              <a:rPr lang="de-DE" b="1" dirty="0" err="1" smtClean="0">
                <a:solidFill>
                  <a:srgbClr val="009900"/>
                </a:solidFill>
              </a:rPr>
              <a:t>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echteck 89"/>
          <p:cNvSpPr/>
          <p:nvPr/>
        </p:nvSpPr>
        <p:spPr>
          <a:xfrm>
            <a:off x="6472051" y="6165304"/>
            <a:ext cx="1628341" cy="3637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9900"/>
                </a:solidFill>
              </a:rPr>
              <a:t>||| </a:t>
            </a:r>
            <a:r>
              <a:rPr lang="de-DE" b="1" dirty="0" err="1" smtClean="0">
                <a:solidFill>
                  <a:srgbClr val="009900"/>
                </a:solidFill>
              </a:rPr>
              <a:t>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3182443" y="6309320"/>
            <a:ext cx="1101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solidFill>
                  <a:srgbClr val="009900"/>
                </a:solidFill>
              </a:rPr>
              <a:t>edges</a:t>
            </a:r>
            <a:endParaRPr lang="de-DE" sz="2000" dirty="0">
              <a:solidFill>
                <a:srgbClr val="009900"/>
              </a:solidFill>
            </a:endParaRPr>
          </a:p>
        </p:txBody>
      </p:sp>
      <p:sp>
        <p:nvSpPr>
          <p:cNvPr id="108" name="Raute 107"/>
          <p:cNvSpPr/>
          <p:nvPr/>
        </p:nvSpPr>
        <p:spPr>
          <a:xfrm>
            <a:off x="586633" y="4509121"/>
            <a:ext cx="1753119" cy="108012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(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leaf</a:t>
            </a:r>
            <a:r>
              <a:rPr lang="de-DE" dirty="0" smtClean="0"/>
              <a:t>)</a:t>
            </a:r>
          </a:p>
          <a:p>
            <a:pPr algn="ctr"/>
            <a:r>
              <a:rPr lang="de-DE" dirty="0" err="1" smtClean="0"/>
              <a:t>with</a:t>
            </a:r>
            <a:endParaRPr lang="en-US" dirty="0"/>
          </a:p>
        </p:txBody>
      </p:sp>
      <p:cxnSp>
        <p:nvCxnSpPr>
          <p:cNvPr id="112" name="Gerade Verbindung mit Pfeil 111"/>
          <p:cNvCxnSpPr>
            <a:endCxn id="108" idx="0"/>
          </p:cNvCxnSpPr>
          <p:nvPr/>
        </p:nvCxnSpPr>
        <p:spPr>
          <a:xfrm flipH="1">
            <a:off x="1463193" y="4021439"/>
            <a:ext cx="84471" cy="487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/>
          <p:cNvCxnSpPr>
            <a:stCxn id="108" idx="2"/>
            <a:endCxn id="85" idx="0"/>
          </p:cNvCxnSpPr>
          <p:nvPr/>
        </p:nvCxnSpPr>
        <p:spPr>
          <a:xfrm>
            <a:off x="1463193" y="5589241"/>
            <a:ext cx="322578" cy="576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>
            <a:stCxn id="46" idx="2"/>
            <a:endCxn id="70" idx="0"/>
          </p:cNvCxnSpPr>
          <p:nvPr/>
        </p:nvCxnSpPr>
        <p:spPr>
          <a:xfrm flipH="1">
            <a:off x="3842197" y="4869525"/>
            <a:ext cx="9723" cy="25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>
            <a:stCxn id="70" idx="2"/>
            <a:endCxn id="85" idx="0"/>
          </p:cNvCxnSpPr>
          <p:nvPr/>
        </p:nvCxnSpPr>
        <p:spPr>
          <a:xfrm flipH="1">
            <a:off x="1785771" y="5554853"/>
            <a:ext cx="2056426" cy="610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  <a:br>
              <a:rPr lang="de-DE" dirty="0" smtClean="0"/>
            </a:br>
            <a:r>
              <a:rPr lang="de-DE" sz="2400" b="1" dirty="0" err="1" smtClean="0"/>
              <a:t>Sumary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00034" y="1555644"/>
            <a:ext cx="7467600" cy="4873752"/>
          </a:xfrm>
        </p:spPr>
        <p:txBody>
          <a:bodyPr/>
          <a:lstStyle/>
          <a:p>
            <a:r>
              <a:rPr lang="de-DE" sz="2000" dirty="0">
                <a:solidFill>
                  <a:srgbClr val="0070C0"/>
                </a:solidFill>
              </a:rPr>
              <a:t>a</a:t>
            </a:r>
            <a:r>
              <a:rPr lang="de-DE" sz="2000" dirty="0" smtClean="0">
                <a:solidFill>
                  <a:srgbClr val="0070C0"/>
                </a:solidFill>
              </a:rPr>
              <a:t>n </a:t>
            </a:r>
            <a:r>
              <a:rPr lang="de-DE" sz="2000" b="1" dirty="0" smtClean="0">
                <a:solidFill>
                  <a:srgbClr val="0070C0"/>
                </a:solidFill>
              </a:rPr>
              <a:t>SES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describes</a:t>
            </a:r>
            <a:r>
              <a:rPr lang="de-DE" sz="2000" dirty="0" smtClean="0">
                <a:solidFill>
                  <a:srgbClr val="0070C0"/>
                </a:solidFill>
              </a:rPr>
              <a:t> a </a:t>
            </a:r>
            <a:r>
              <a:rPr lang="de-DE" sz="2000" dirty="0" err="1" smtClean="0">
                <a:solidFill>
                  <a:srgbClr val="0070C0"/>
                </a:solidFill>
              </a:rPr>
              <a:t>family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system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structures</a:t>
            </a:r>
            <a:endParaRPr lang="de-DE" sz="2000" dirty="0"/>
          </a:p>
          <a:p>
            <a:pPr lvl="1"/>
            <a:r>
              <a:rPr lang="de-DE" sz="1700" dirty="0" smtClean="0"/>
              <a:t>Simple SES </a:t>
            </a:r>
            <a:r>
              <a:rPr lang="de-DE" sz="1700" dirty="0" err="1" smtClean="0"/>
              <a:t>with</a:t>
            </a:r>
            <a:r>
              <a:rPr lang="de-DE" sz="1700" dirty="0" smtClean="0"/>
              <a:t> </a:t>
            </a:r>
            <a:r>
              <a:rPr lang="de-DE" sz="1700" dirty="0" smtClean="0">
                <a:solidFill>
                  <a:srgbClr val="FF0000"/>
                </a:solidFill>
              </a:rPr>
              <a:t>3 </a:t>
            </a:r>
            <a:r>
              <a:rPr lang="de-DE" sz="1700" dirty="0" err="1" smtClean="0">
                <a:solidFill>
                  <a:srgbClr val="FF0000"/>
                </a:solidFill>
              </a:rPr>
              <a:t>variation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points</a:t>
            </a:r>
            <a:r>
              <a:rPr lang="de-DE" sz="1700" dirty="0" smtClean="0"/>
              <a:t> </a:t>
            </a:r>
            <a:r>
              <a:rPr lang="de-DE" sz="1700" dirty="0" err="1" smtClean="0"/>
              <a:t>specifies</a:t>
            </a:r>
            <a:r>
              <a:rPr lang="de-DE" sz="1700" dirty="0" smtClean="0"/>
              <a:t> </a:t>
            </a:r>
            <a:r>
              <a:rPr lang="de-DE" sz="1700" dirty="0" smtClean="0">
                <a:solidFill>
                  <a:srgbClr val="FF0000"/>
                </a:solidFill>
              </a:rPr>
              <a:t>18 </a:t>
            </a:r>
            <a:r>
              <a:rPr lang="de-DE" sz="1700" dirty="0" err="1" smtClean="0">
                <a:solidFill>
                  <a:srgbClr val="FF0000"/>
                </a:solidFill>
              </a:rPr>
              <a:t>system</a:t>
            </a:r>
            <a:r>
              <a:rPr lang="de-DE" sz="1700" dirty="0" smtClean="0">
                <a:solidFill>
                  <a:srgbClr val="FF0000"/>
                </a:solidFill>
              </a:rPr>
              <a:t> </a:t>
            </a:r>
            <a:r>
              <a:rPr lang="de-DE" sz="1700" dirty="0" err="1" smtClean="0">
                <a:solidFill>
                  <a:srgbClr val="FF0000"/>
                </a:solidFill>
              </a:rPr>
              <a:t>structures</a:t>
            </a:r>
            <a:endParaRPr lang="de-DE" dirty="0" smtClean="0">
              <a:solidFill>
                <a:srgbClr val="FF0000"/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 smtClean="0"/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extLst/>
          </p:nvPr>
        </p:nvGraphicFramePr>
        <p:xfrm>
          <a:off x="1154132" y="2578113"/>
          <a:ext cx="6275388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6" name="Visio" r:id="rId3" imgW="6261112" imgH="2644225" progId="Visio.Drawing.11">
                  <p:embed/>
                </p:oleObj>
              </mc:Choice>
              <mc:Fallback>
                <p:oleObj name="Visio" r:id="rId3" imgW="6261112" imgH="26442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32" y="2578113"/>
                        <a:ext cx="6275388" cy="2636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06812" y="5388312"/>
            <a:ext cx="84296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FF0000"/>
                </a:solidFill>
              </a:rPr>
              <a:t>Pruning</a:t>
            </a:r>
            <a:r>
              <a:rPr lang="de-DE" sz="2000" dirty="0" smtClean="0"/>
              <a:t> an SES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derive</a:t>
            </a:r>
            <a:r>
              <a:rPr lang="de-DE" sz="2000" dirty="0"/>
              <a:t> </a:t>
            </a:r>
            <a:r>
              <a:rPr lang="de-DE" sz="2000" dirty="0" err="1" smtClean="0"/>
              <a:t>Pruned</a:t>
            </a:r>
            <a:r>
              <a:rPr lang="de-DE" sz="2000" dirty="0" smtClean="0"/>
              <a:t> </a:t>
            </a:r>
            <a:r>
              <a:rPr lang="de-DE" sz="2000" dirty="0" err="1"/>
              <a:t>Entity</a:t>
            </a:r>
            <a:r>
              <a:rPr lang="de-DE" sz="2000" dirty="0"/>
              <a:t> </a:t>
            </a:r>
            <a:r>
              <a:rPr lang="de-DE" sz="2000" dirty="0" err="1"/>
              <a:t>Structures</a:t>
            </a:r>
            <a:r>
              <a:rPr lang="de-DE" sz="2000" dirty="0"/>
              <a:t> (PES</a:t>
            </a:r>
            <a:r>
              <a:rPr lang="de-DE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70C0"/>
                </a:solidFill>
              </a:rPr>
              <a:t>a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b="1" dirty="0" smtClean="0">
                <a:solidFill>
                  <a:srgbClr val="0070C0"/>
                </a:solidFill>
              </a:rPr>
              <a:t>PES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describes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one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unique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system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structure</a:t>
            </a:r>
            <a:endParaRPr lang="de-DE" sz="2000" dirty="0" smtClean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78</a:t>
            </a:fld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148111" y="4077072"/>
            <a:ext cx="571504" cy="3581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077069" y="4354273"/>
            <a:ext cx="785818" cy="26386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658230" y="4537695"/>
            <a:ext cx="357190" cy="1741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1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Pruning</a:t>
            </a:r>
            <a:r>
              <a:rPr lang="de-DE" dirty="0" smtClean="0"/>
              <a:t> </a:t>
            </a:r>
            <a:r>
              <a:rPr lang="de-DE" dirty="0"/>
              <a:t>an SES → PES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err="1" smtClean="0"/>
              <a:t>Pruning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Selection</a:t>
            </a:r>
            <a:r>
              <a:rPr lang="de-DE" sz="2400" dirty="0" smtClean="0"/>
              <a:t> </a:t>
            </a:r>
            <a:r>
              <a:rPr lang="de-DE" sz="2400" dirty="0" err="1" smtClean="0"/>
              <a:t>Constrains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smtClean="0"/>
          </a:p>
          <a:p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uppieren 10"/>
          <p:cNvGrpSpPr/>
          <p:nvPr/>
        </p:nvGrpSpPr>
        <p:grpSpPr>
          <a:xfrm>
            <a:off x="488877" y="1500174"/>
            <a:ext cx="6645348" cy="3033712"/>
            <a:chOff x="357158" y="2424095"/>
            <a:chExt cx="6645348" cy="3033712"/>
          </a:xfrm>
        </p:grpSpPr>
        <p:graphicFrame>
          <p:nvGraphicFramePr>
            <p:cNvPr id="50178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723944" y="2424095"/>
            <a:ext cx="6278562" cy="3033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27" name="Visio" r:id="rId3" imgW="6261354" imgH="3045187" progId="Visio.Drawing.11">
                    <p:embed/>
                  </p:oleObj>
                </mc:Choice>
                <mc:Fallback>
                  <p:oleObj name="Visio" r:id="rId3" imgW="6261354" imgH="304518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44" y="2424095"/>
                          <a:ext cx="6278562" cy="3033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feld 9"/>
            <p:cNvSpPr txBox="1"/>
            <p:nvPr/>
          </p:nvSpPr>
          <p:spPr>
            <a:xfrm>
              <a:off x="357158" y="2553234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SES</a:t>
              </a:r>
              <a:endParaRPr lang="de-DE" b="1" dirty="0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785786" y="4786322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t</a:t>
            </a:r>
            <a:r>
              <a:rPr lang="de-DE" dirty="0" err="1" smtClean="0">
                <a:solidFill>
                  <a:srgbClr val="FF0000"/>
                </a:solidFill>
              </a:rPr>
              <a:t>ree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cross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over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constrains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>
            <a:stCxn id="11" idx="0"/>
          </p:cNvCxnSpPr>
          <p:nvPr/>
        </p:nvCxnSpPr>
        <p:spPr>
          <a:xfrm flipH="1" flipV="1">
            <a:off x="2000233" y="4429132"/>
            <a:ext cx="235630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1" idx="0"/>
          </p:cNvCxnSpPr>
          <p:nvPr/>
        </p:nvCxnSpPr>
        <p:spPr>
          <a:xfrm flipV="1">
            <a:off x="2235863" y="4143380"/>
            <a:ext cx="1121691" cy="6429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42844" y="5429264"/>
            <a:ext cx="5312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if</a:t>
            </a:r>
            <a:r>
              <a:rPr lang="de-DE" sz="1600" dirty="0" smtClean="0"/>
              <a:t> </a:t>
            </a:r>
            <a:r>
              <a:rPr lang="de-DE" sz="1600" dirty="0" err="1"/>
              <a:t>e</a:t>
            </a:r>
            <a:r>
              <a:rPr lang="de-DE" sz="1600" dirty="0" err="1" smtClean="0"/>
              <a:t>ntity</a:t>
            </a:r>
            <a:r>
              <a:rPr lang="de-DE" sz="1600" dirty="0" smtClean="0"/>
              <a:t> F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selected</a:t>
            </a:r>
            <a:r>
              <a:rPr lang="de-DE" sz="1600" dirty="0" smtClean="0"/>
              <a:t>, </a:t>
            </a:r>
            <a:r>
              <a:rPr lang="de-DE" sz="1600" dirty="0" err="1" smtClean="0"/>
              <a:t>then</a:t>
            </a:r>
            <a:r>
              <a:rPr lang="de-DE" sz="1600" dirty="0" smtClean="0"/>
              <a:t> </a:t>
            </a:r>
            <a:r>
              <a:rPr lang="de-DE" sz="1600" dirty="0" err="1"/>
              <a:t>e</a:t>
            </a:r>
            <a:r>
              <a:rPr lang="de-DE" sz="1600" dirty="0" err="1" smtClean="0"/>
              <a:t>ntity</a:t>
            </a:r>
            <a:r>
              <a:rPr lang="de-DE" sz="1600" dirty="0" smtClean="0"/>
              <a:t> C1 </a:t>
            </a:r>
            <a:r>
              <a:rPr lang="de-DE" sz="1600" dirty="0" err="1" smtClean="0"/>
              <a:t>has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chosen</a:t>
            </a:r>
            <a:r>
              <a:rPr lang="de-DE" sz="1600" dirty="0" smtClean="0"/>
              <a:t>.</a:t>
            </a:r>
          </a:p>
          <a:p>
            <a:r>
              <a:rPr lang="de-DE" sz="1600" dirty="0" err="1" smtClean="0"/>
              <a:t>if</a:t>
            </a:r>
            <a:r>
              <a:rPr lang="de-DE" sz="1600" dirty="0" smtClean="0"/>
              <a:t> </a:t>
            </a:r>
            <a:r>
              <a:rPr lang="de-DE" sz="1600" dirty="0" err="1"/>
              <a:t>e</a:t>
            </a:r>
            <a:r>
              <a:rPr lang="de-DE" sz="1600" dirty="0" err="1" smtClean="0"/>
              <a:t>ntity</a:t>
            </a:r>
            <a:r>
              <a:rPr lang="de-DE" sz="1600" dirty="0" smtClean="0"/>
              <a:t> H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selected</a:t>
            </a:r>
            <a:r>
              <a:rPr lang="de-DE" sz="1600" dirty="0"/>
              <a:t>, </a:t>
            </a:r>
            <a:r>
              <a:rPr lang="de-DE" sz="1600" dirty="0" err="1"/>
              <a:t>then</a:t>
            </a:r>
            <a:r>
              <a:rPr lang="de-DE" sz="1600" dirty="0"/>
              <a:t> </a:t>
            </a:r>
            <a:r>
              <a:rPr lang="de-DE" sz="1600" dirty="0" err="1" smtClean="0"/>
              <a:t>entity</a:t>
            </a:r>
            <a:r>
              <a:rPr lang="de-DE" sz="1600" dirty="0" smtClean="0"/>
              <a:t> C2 </a:t>
            </a:r>
            <a:r>
              <a:rPr lang="de-DE" sz="1600" dirty="0" err="1" smtClean="0"/>
              <a:t>has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chosen</a:t>
            </a:r>
            <a:endParaRPr lang="de-DE" sz="1600" dirty="0"/>
          </a:p>
        </p:txBody>
      </p:sp>
      <p:cxnSp>
        <p:nvCxnSpPr>
          <p:cNvPr id="19" name="Gerade Verbindung mit Pfeil 18"/>
          <p:cNvCxnSpPr>
            <a:stCxn id="22" idx="0"/>
          </p:cNvCxnSpPr>
          <p:nvPr/>
        </p:nvCxnSpPr>
        <p:spPr>
          <a:xfrm flipH="1" flipV="1">
            <a:off x="5226744" y="3442738"/>
            <a:ext cx="1498574" cy="126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4712020" y="4707138"/>
            <a:ext cx="4026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l</a:t>
            </a:r>
            <a:r>
              <a:rPr lang="de-DE" dirty="0" err="1" smtClean="0">
                <a:solidFill>
                  <a:srgbClr val="FF0000"/>
                </a:solidFill>
              </a:rPr>
              <a:t>ocal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selection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rules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are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reduced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79</a:t>
            </a:fld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833145" y="3308044"/>
            <a:ext cx="818975" cy="134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4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/>
              <a:t/>
            </a:r>
            <a:br>
              <a:rPr lang="de-DE" dirty="0"/>
            </a:br>
            <a:r>
              <a:rPr lang="de-DE" sz="2400" b="1" dirty="0" err="1" smtClean="0"/>
              <a:t>Approaches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Variant Modeling</a:t>
            </a:r>
            <a:endParaRPr lang="de-DE" sz="2400" b="1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2011632"/>
            <a:ext cx="8363272" cy="4585720"/>
          </a:xfrm>
        </p:spPr>
        <p:txBody>
          <a:bodyPr>
            <a:normAutofit/>
          </a:bodyPr>
          <a:lstStyle/>
          <a:p>
            <a:r>
              <a:rPr lang="de-DE" dirty="0" smtClean="0"/>
              <a:t>150% </a:t>
            </a:r>
            <a:r>
              <a:rPr lang="de-DE" dirty="0" err="1" smtClean="0"/>
              <a:t>models</a:t>
            </a:r>
            <a:endParaRPr lang="de-DE" dirty="0" smtClean="0"/>
          </a:p>
          <a:p>
            <a:r>
              <a:rPr lang="de-DE" dirty="0" smtClean="0"/>
              <a:t>Delta </a:t>
            </a:r>
            <a:r>
              <a:rPr lang="de-DE" dirty="0" err="1" smtClean="0"/>
              <a:t>modeling</a:t>
            </a:r>
            <a:endParaRPr lang="de-DE" dirty="0"/>
          </a:p>
          <a:p>
            <a:r>
              <a:rPr lang="de-DE" dirty="0" smtClean="0"/>
              <a:t>Feature-</a:t>
            </a:r>
            <a:r>
              <a:rPr lang="de-DE" dirty="0" err="1" smtClean="0"/>
              <a:t>oriented</a:t>
            </a:r>
            <a:r>
              <a:rPr lang="de-DE" dirty="0" smtClean="0"/>
              <a:t> model-</a:t>
            </a:r>
            <a:r>
              <a:rPr lang="de-DE" dirty="0" err="1"/>
              <a:t>d</a:t>
            </a:r>
            <a:r>
              <a:rPr lang="de-DE" dirty="0" err="1" smtClean="0"/>
              <a:t>riven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endParaRPr lang="de-DE" dirty="0" smtClean="0"/>
          </a:p>
          <a:p>
            <a:r>
              <a:rPr lang="de-DE" dirty="0" smtClean="0"/>
              <a:t>. . .</a:t>
            </a:r>
          </a:p>
          <a:p>
            <a:endParaRPr lang="de-DE" dirty="0" smtClean="0"/>
          </a:p>
          <a:p>
            <a:r>
              <a:rPr lang="de-DE" dirty="0" smtClean="0"/>
              <a:t>Variable </a:t>
            </a:r>
            <a:r>
              <a:rPr lang="de-DE" dirty="0" err="1"/>
              <a:t>s</a:t>
            </a:r>
            <a:r>
              <a:rPr lang="de-DE" dirty="0" err="1" smtClean="0"/>
              <a:t>tructure</a:t>
            </a:r>
            <a:r>
              <a:rPr lang="de-DE" dirty="0" smtClean="0"/>
              <a:t> </a:t>
            </a:r>
            <a:r>
              <a:rPr lang="de-DE" dirty="0" err="1" smtClean="0"/>
              <a:t>modeling</a:t>
            </a:r>
            <a:r>
              <a:rPr lang="de-DE" dirty="0"/>
              <a:t/>
            </a:r>
            <a:br>
              <a:rPr lang="de-DE" dirty="0"/>
            </a:br>
            <a:r>
              <a:rPr lang="de-DE" sz="2000" dirty="0" smtClean="0"/>
              <a:t>(Dynamic </a:t>
            </a:r>
            <a:r>
              <a:rPr lang="de-DE" sz="2000" dirty="0" err="1" smtClean="0"/>
              <a:t>Structure</a:t>
            </a:r>
            <a:r>
              <a:rPr lang="de-DE" sz="2000" dirty="0" smtClean="0"/>
              <a:t> </a:t>
            </a:r>
            <a:r>
              <a:rPr lang="de-DE" sz="2000" dirty="0" err="1" smtClean="0"/>
              <a:t>Sys</a:t>
            </a:r>
            <a:r>
              <a:rPr lang="de-DE" sz="2000" dirty="0" smtClean="0"/>
              <a:t>., Multimodel/Model Update, </a:t>
            </a:r>
            <a:r>
              <a:rPr lang="de-DE" sz="2000" dirty="0" err="1" smtClean="0"/>
              <a:t>Agents</a:t>
            </a:r>
            <a:r>
              <a:rPr lang="de-DE" sz="2000" dirty="0" smtClean="0"/>
              <a:t>,</a:t>
            </a:r>
            <a:r>
              <a:rPr lang="de-DE" sz="2000" dirty="0"/>
              <a:t> </a:t>
            </a:r>
            <a:r>
              <a:rPr lang="de-DE" sz="2000" dirty="0" smtClean="0"/>
              <a:t>. . .)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solidFill>
                  <a:srgbClr val="0000FF"/>
                </a:solidFill>
              </a:rPr>
              <a:t>System Entity </a:t>
            </a:r>
            <a:r>
              <a:rPr lang="de-DE" dirty="0" err="1" smtClean="0">
                <a:solidFill>
                  <a:srgbClr val="0000FF"/>
                </a:solidFill>
              </a:rPr>
              <a:t>Structure</a:t>
            </a:r>
            <a:r>
              <a:rPr lang="de-DE" dirty="0" smtClean="0">
                <a:solidFill>
                  <a:srgbClr val="0000FF"/>
                </a:solidFill>
              </a:rPr>
              <a:t>/Model Base </a:t>
            </a:r>
            <a:r>
              <a:rPr lang="de-DE" dirty="0" err="1" smtClean="0">
                <a:solidFill>
                  <a:srgbClr val="0000FF"/>
                </a:solidFill>
              </a:rPr>
              <a:t>approach</a:t>
            </a:r>
            <a:r>
              <a:rPr lang="de-DE" dirty="0" smtClean="0">
                <a:solidFill>
                  <a:srgbClr val="0000FF"/>
                </a:solidFill>
              </a:rPr>
              <a:t> (SES/MB)</a:t>
            </a:r>
          </a:p>
          <a:p>
            <a:pPr lvl="1"/>
            <a:endParaRPr lang="de-DE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6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Pruning</a:t>
            </a:r>
            <a:r>
              <a:rPr lang="de-DE" dirty="0"/>
              <a:t> an SES → </a:t>
            </a:r>
            <a:r>
              <a:rPr lang="de-DE" dirty="0" smtClean="0"/>
              <a:t>PES</a:t>
            </a:r>
            <a:br>
              <a:rPr lang="de-DE" dirty="0" smtClean="0"/>
            </a:br>
            <a:r>
              <a:rPr lang="de-DE" sz="2400" dirty="0" err="1" smtClean="0"/>
              <a:t>Pruning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Selection</a:t>
            </a:r>
            <a:r>
              <a:rPr lang="de-DE" sz="2400" dirty="0" smtClean="0"/>
              <a:t> </a:t>
            </a:r>
            <a:r>
              <a:rPr lang="de-DE" sz="2400" dirty="0" err="1" smtClean="0"/>
              <a:t>Constrains</a:t>
            </a:r>
            <a:r>
              <a:rPr lang="de-DE" sz="2400" dirty="0" smtClean="0"/>
              <a:t> (</a:t>
            </a:r>
            <a:r>
              <a:rPr lang="de-DE" sz="2400" dirty="0" err="1"/>
              <a:t>c</a:t>
            </a:r>
            <a:r>
              <a:rPr lang="de-DE" sz="2400" dirty="0" err="1" smtClean="0"/>
              <a:t>ont</a:t>
            </a:r>
            <a:r>
              <a:rPr lang="de-DE" sz="2400" dirty="0" smtClean="0"/>
              <a:t>.)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smtClean="0"/>
          </a:p>
          <a:p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4670783" y="1568822"/>
            <a:ext cx="4293705" cy="2508250"/>
            <a:chOff x="4391481" y="2071678"/>
            <a:chExt cx="4293705" cy="2508250"/>
          </a:xfrm>
        </p:grpSpPr>
        <p:graphicFrame>
          <p:nvGraphicFramePr>
            <p:cNvPr id="18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4735486" y="2071678"/>
            <a:ext cx="3949700" cy="2508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308" name="Visio" r:id="rId3" imgW="3929062" imgH="2517548" progId="Visio.Drawing.11">
                    <p:embed/>
                  </p:oleObj>
                </mc:Choice>
                <mc:Fallback>
                  <p:oleObj name="Visio" r:id="rId3" imgW="3929062" imgH="251754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5486" y="2071678"/>
                          <a:ext cx="3949700" cy="2508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feld 19"/>
            <p:cNvSpPr txBox="1"/>
            <p:nvPr/>
          </p:nvSpPr>
          <p:spPr>
            <a:xfrm>
              <a:off x="4391481" y="2173138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PES</a:t>
              </a:r>
              <a:endParaRPr lang="de-DE" b="1" dirty="0"/>
            </a:p>
          </p:txBody>
        </p:sp>
      </p:grpSp>
      <p:sp>
        <p:nvSpPr>
          <p:cNvPr id="21" name="Pfeil nach rechts 20"/>
          <p:cNvSpPr/>
          <p:nvPr/>
        </p:nvSpPr>
        <p:spPr>
          <a:xfrm rot="19800000">
            <a:off x="3751245" y="3417466"/>
            <a:ext cx="1179385" cy="462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 smtClean="0"/>
              <a:t>Pruning</a:t>
            </a:r>
            <a:endParaRPr lang="de-DE"/>
          </a:p>
        </p:txBody>
      </p:sp>
      <p:grpSp>
        <p:nvGrpSpPr>
          <p:cNvPr id="4" name="Gruppieren 10"/>
          <p:cNvGrpSpPr/>
          <p:nvPr/>
        </p:nvGrpSpPr>
        <p:grpSpPr>
          <a:xfrm>
            <a:off x="71406" y="3824288"/>
            <a:ext cx="6278562" cy="3033712"/>
            <a:chOff x="1000100" y="2495533"/>
            <a:chExt cx="6278562" cy="3033712"/>
          </a:xfrm>
        </p:grpSpPr>
        <p:graphicFrame>
          <p:nvGraphicFramePr>
            <p:cNvPr id="50178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000100" y="2495533"/>
            <a:ext cx="6278562" cy="3033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309" name="Visio" r:id="rId5" imgW="6261354" imgH="3045187" progId="Visio.Drawing.11">
                    <p:embed/>
                  </p:oleObj>
                </mc:Choice>
                <mc:Fallback>
                  <p:oleObj name="Visio" r:id="rId5" imgW="6261354" imgH="304518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2495533"/>
                          <a:ext cx="6278562" cy="3033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feld 9"/>
            <p:cNvSpPr txBox="1"/>
            <p:nvPr/>
          </p:nvSpPr>
          <p:spPr>
            <a:xfrm>
              <a:off x="1044029" y="2528873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SES</a:t>
              </a:r>
              <a:endParaRPr lang="de-DE" b="1" dirty="0"/>
            </a:p>
          </p:txBody>
        </p:sp>
      </p:grpSp>
      <p:sp>
        <p:nvSpPr>
          <p:cNvPr id="11" name="Rechteck 10"/>
          <p:cNvSpPr/>
          <p:nvPr/>
        </p:nvSpPr>
        <p:spPr>
          <a:xfrm>
            <a:off x="71406" y="5286364"/>
            <a:ext cx="1214446" cy="1143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571868" y="5286364"/>
            <a:ext cx="784108" cy="1143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943440" y="5286364"/>
            <a:ext cx="1428760" cy="1143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80</a:t>
            </a:fld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6377641" y="5868561"/>
            <a:ext cx="1506727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Pruning</a:t>
            </a:r>
            <a:r>
              <a:rPr lang="de-DE" sz="1600" dirty="0" smtClean="0"/>
              <a:t> mit </a:t>
            </a:r>
            <a:r>
              <a:rPr lang="de-DE" sz="1600" dirty="0" err="1" smtClean="0"/>
              <a:t>numRep</a:t>
            </a:r>
            <a:r>
              <a:rPr lang="de-DE" sz="1600" dirty="0" smtClean="0"/>
              <a:t>=2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032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Modelgenerierung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sz="1800" dirty="0" smtClean="0"/>
          </a:p>
          <a:p>
            <a:r>
              <a:rPr lang="de-DE" sz="1800" dirty="0" smtClean="0"/>
              <a:t>Erstellen einer Model Base (MB)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81</a:t>
            </a:fld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2643174" y="3071810"/>
            <a:ext cx="3786214" cy="1928826"/>
            <a:chOff x="2643174" y="3071810"/>
            <a:chExt cx="3786214" cy="1928826"/>
          </a:xfrm>
        </p:grpSpPr>
        <p:grpSp>
          <p:nvGrpSpPr>
            <p:cNvPr id="4" name="Gruppieren 3"/>
            <p:cNvGrpSpPr/>
            <p:nvPr/>
          </p:nvGrpSpPr>
          <p:grpSpPr>
            <a:xfrm>
              <a:off x="2643174" y="3071810"/>
              <a:ext cx="3786214" cy="1928826"/>
              <a:chOff x="2643174" y="3071810"/>
              <a:chExt cx="3786214" cy="1928826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2643174" y="3071810"/>
                <a:ext cx="3786214" cy="19288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7" name="Gruppieren 16"/>
              <p:cNvGrpSpPr/>
              <p:nvPr/>
            </p:nvGrpSpPr>
            <p:grpSpPr>
              <a:xfrm>
                <a:off x="2867012" y="3857628"/>
                <a:ext cx="3433180" cy="973704"/>
                <a:chOff x="1652566" y="3362324"/>
                <a:chExt cx="3433180" cy="973704"/>
              </a:xfrm>
            </p:grpSpPr>
            <p:sp>
              <p:nvSpPr>
                <p:cNvPr id="9" name="Rechteck 8"/>
                <p:cNvSpPr/>
                <p:nvPr/>
              </p:nvSpPr>
              <p:spPr>
                <a:xfrm>
                  <a:off x="1652566" y="3362324"/>
                  <a:ext cx="419104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mtClean="0">
                      <a:solidFill>
                        <a:schemeClr val="tx1"/>
                      </a:solidFill>
                    </a:rPr>
                    <a:t>E</a:t>
                  </a:r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Rechteck 9"/>
                <p:cNvSpPr/>
                <p:nvPr/>
              </p:nvSpPr>
              <p:spPr>
                <a:xfrm>
                  <a:off x="2435209" y="3362324"/>
                  <a:ext cx="419104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mtClean="0">
                      <a:solidFill>
                        <a:schemeClr val="tx1"/>
                      </a:solidFill>
                    </a:rPr>
                    <a:t>F</a:t>
                  </a:r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Rechteck 10"/>
                <p:cNvSpPr/>
                <p:nvPr/>
              </p:nvSpPr>
              <p:spPr>
                <a:xfrm>
                  <a:off x="3217852" y="3362324"/>
                  <a:ext cx="419104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mtClean="0">
                      <a:solidFill>
                        <a:schemeClr val="tx1"/>
                      </a:solidFill>
                    </a:rPr>
                    <a:t>G</a:t>
                  </a:r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echteck 11"/>
                <p:cNvSpPr/>
                <p:nvPr/>
              </p:nvSpPr>
              <p:spPr>
                <a:xfrm>
                  <a:off x="3933618" y="3362324"/>
                  <a:ext cx="419104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mtClean="0">
                      <a:solidFill>
                        <a:schemeClr val="tx1"/>
                      </a:solidFill>
                    </a:rPr>
                    <a:t>H</a:t>
                  </a:r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Rechteck 12"/>
                <p:cNvSpPr/>
                <p:nvPr/>
              </p:nvSpPr>
              <p:spPr>
                <a:xfrm>
                  <a:off x="1765929" y="3916924"/>
                  <a:ext cx="871545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 smtClean="0">
                      <a:solidFill>
                        <a:schemeClr val="tx1"/>
                      </a:solidFill>
                    </a:rPr>
                    <a:t>C1</a:t>
                  </a:r>
                  <a:endParaRPr lang="de-D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hteck 15"/>
                <p:cNvSpPr/>
                <p:nvPr/>
              </p:nvSpPr>
              <p:spPr>
                <a:xfrm>
                  <a:off x="4585680" y="3365744"/>
                  <a:ext cx="500066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mtClean="0">
                      <a:solidFill>
                        <a:schemeClr val="tx1"/>
                      </a:solidFill>
                    </a:rPr>
                    <a:t>D</a:t>
                  </a:r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Textfeld 17"/>
              <p:cNvSpPr txBox="1"/>
              <p:nvPr/>
            </p:nvSpPr>
            <p:spPr>
              <a:xfrm>
                <a:off x="2714612" y="3143248"/>
                <a:ext cx="1420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mtClean="0"/>
                  <a:t>Model Base</a:t>
                </a:r>
                <a:endParaRPr lang="de-DE"/>
              </a:p>
            </p:txBody>
          </p:sp>
        </p:grpSp>
        <p:sp>
          <p:nvSpPr>
            <p:cNvPr id="22" name="Rechteck 21"/>
            <p:cNvSpPr/>
            <p:nvPr/>
          </p:nvSpPr>
          <p:spPr>
            <a:xfrm>
              <a:off x="4132503" y="4408537"/>
              <a:ext cx="871545" cy="419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C2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5284631" y="4412729"/>
              <a:ext cx="871545" cy="419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C3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3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Modelgenerierung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1800" smtClean="0"/>
              <a:t>Erstellen einer SES</a:t>
            </a:r>
          </a:p>
          <a:p>
            <a:pPr lvl="1"/>
            <a:r>
              <a:rPr lang="de-DE" sz="1600" smtClean="0"/>
              <a:t>Menge von Modellstrukturen</a:t>
            </a:r>
          </a:p>
          <a:p>
            <a:endParaRPr lang="de-DE" smtClean="0"/>
          </a:p>
          <a:p>
            <a:endParaRPr lang="de-DE" smtClean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>
            <p:extLst/>
          </p:nvPr>
        </p:nvGraphicFramePr>
        <p:xfrm>
          <a:off x="1071538" y="2357430"/>
          <a:ext cx="6275387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19" name="Visio" r:id="rId3" imgW="6261354" imgH="2644304" progId="Visio.Drawing.11">
                  <p:embed/>
                </p:oleObj>
              </mc:Choice>
              <mc:Fallback>
                <p:oleObj name="Visio" r:id="rId3" imgW="6261354" imgH="26443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2357430"/>
                        <a:ext cx="6275387" cy="263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8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Modelgenerierung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1800" err="1" smtClean="0">
                <a:solidFill>
                  <a:srgbClr val="FF0000"/>
                </a:solidFill>
              </a:rPr>
              <a:t>Built</a:t>
            </a:r>
            <a:r>
              <a:rPr lang="de-DE" sz="1800" smtClean="0"/>
              <a:t> Operation durch einen Modellgenerator</a:t>
            </a:r>
            <a:endParaRPr lang="de-DE" sz="1800"/>
          </a:p>
          <a:p>
            <a:pPr lvl="1"/>
            <a:r>
              <a:rPr lang="de-DE" sz="1500" smtClean="0"/>
              <a:t>Übergabe der PES oder FPES und MB</a:t>
            </a:r>
          </a:p>
          <a:p>
            <a:endParaRPr lang="de-DE" sz="1800" smtClean="0"/>
          </a:p>
          <a:p>
            <a:endParaRPr lang="de-DE" smtClean="0"/>
          </a:p>
          <a:p>
            <a:endParaRPr lang="de-DE" smtClean="0"/>
          </a:p>
        </p:txBody>
      </p:sp>
      <p:sp>
        <p:nvSpPr>
          <p:cNvPr id="22" name="Rechteck 21"/>
          <p:cNvSpPr/>
          <p:nvPr/>
        </p:nvSpPr>
        <p:spPr>
          <a:xfrm>
            <a:off x="1714480" y="5857892"/>
            <a:ext cx="521497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/>
              <a:t>Modellgenerator</a:t>
            </a:r>
            <a:endParaRPr lang="de-DE" sz="2000"/>
          </a:p>
        </p:txBody>
      </p:sp>
      <p:sp>
        <p:nvSpPr>
          <p:cNvPr id="23" name="Pfeil nach unten 22"/>
          <p:cNvSpPr/>
          <p:nvPr/>
        </p:nvSpPr>
        <p:spPr>
          <a:xfrm>
            <a:off x="2000232" y="4643446"/>
            <a:ext cx="571504" cy="107157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unten 23"/>
          <p:cNvSpPr/>
          <p:nvPr/>
        </p:nvSpPr>
        <p:spPr>
          <a:xfrm>
            <a:off x="5857884" y="4643446"/>
            <a:ext cx="571504" cy="107157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83</a:t>
            </a:fld>
            <a:endParaRPr lang="de-DE"/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/>
          </p:nvPr>
        </p:nvGraphicFramePr>
        <p:xfrm>
          <a:off x="406276" y="2360910"/>
          <a:ext cx="394970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3" name="Visio" r:id="rId3" imgW="3929062" imgH="2517548" progId="Visio.Drawing.11">
                  <p:embed/>
                </p:oleObj>
              </mc:Choice>
              <mc:Fallback>
                <p:oleObj name="Visio" r:id="rId3" imgW="3929062" imgH="25175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76" y="2360910"/>
                        <a:ext cx="3949700" cy="250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uppieren 36"/>
          <p:cNvGrpSpPr/>
          <p:nvPr/>
        </p:nvGrpSpPr>
        <p:grpSpPr>
          <a:xfrm>
            <a:off x="4530202" y="2564904"/>
            <a:ext cx="3786214" cy="1928826"/>
            <a:chOff x="2643174" y="3071810"/>
            <a:chExt cx="3786214" cy="1928826"/>
          </a:xfrm>
        </p:grpSpPr>
        <p:grpSp>
          <p:nvGrpSpPr>
            <p:cNvPr id="38" name="Gruppieren 37"/>
            <p:cNvGrpSpPr/>
            <p:nvPr/>
          </p:nvGrpSpPr>
          <p:grpSpPr>
            <a:xfrm>
              <a:off x="2643174" y="3071810"/>
              <a:ext cx="3786214" cy="1928826"/>
              <a:chOff x="2643174" y="3071810"/>
              <a:chExt cx="3786214" cy="1928826"/>
            </a:xfrm>
          </p:grpSpPr>
          <p:sp>
            <p:nvSpPr>
              <p:cNvPr id="41" name="Rechteck 40"/>
              <p:cNvSpPr/>
              <p:nvPr/>
            </p:nvSpPr>
            <p:spPr>
              <a:xfrm>
                <a:off x="2643174" y="3071810"/>
                <a:ext cx="3786214" cy="19288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2" name="Gruppieren 41"/>
              <p:cNvGrpSpPr/>
              <p:nvPr/>
            </p:nvGrpSpPr>
            <p:grpSpPr>
              <a:xfrm>
                <a:off x="2867012" y="3857628"/>
                <a:ext cx="3433180" cy="973704"/>
                <a:chOff x="1652566" y="3362324"/>
                <a:chExt cx="3433180" cy="973704"/>
              </a:xfrm>
            </p:grpSpPr>
            <p:sp>
              <p:nvSpPr>
                <p:cNvPr id="44" name="Rechteck 43"/>
                <p:cNvSpPr/>
                <p:nvPr/>
              </p:nvSpPr>
              <p:spPr>
                <a:xfrm>
                  <a:off x="1652566" y="3362324"/>
                  <a:ext cx="419104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mtClean="0">
                      <a:solidFill>
                        <a:schemeClr val="tx1"/>
                      </a:solidFill>
                    </a:rPr>
                    <a:t>E</a:t>
                  </a:r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Rechteck 44"/>
                <p:cNvSpPr/>
                <p:nvPr/>
              </p:nvSpPr>
              <p:spPr>
                <a:xfrm>
                  <a:off x="2435209" y="3362324"/>
                  <a:ext cx="419104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mtClean="0">
                      <a:solidFill>
                        <a:schemeClr val="tx1"/>
                      </a:solidFill>
                    </a:rPr>
                    <a:t>F</a:t>
                  </a:r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Rechteck 45"/>
                <p:cNvSpPr/>
                <p:nvPr/>
              </p:nvSpPr>
              <p:spPr>
                <a:xfrm>
                  <a:off x="3217852" y="3362324"/>
                  <a:ext cx="419104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mtClean="0">
                      <a:solidFill>
                        <a:schemeClr val="tx1"/>
                      </a:solidFill>
                    </a:rPr>
                    <a:t>G</a:t>
                  </a:r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hteck 46"/>
                <p:cNvSpPr/>
                <p:nvPr/>
              </p:nvSpPr>
              <p:spPr>
                <a:xfrm>
                  <a:off x="3933618" y="3362324"/>
                  <a:ext cx="419104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mtClean="0">
                      <a:solidFill>
                        <a:schemeClr val="tx1"/>
                      </a:solidFill>
                    </a:rPr>
                    <a:t>H</a:t>
                  </a:r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echteck 47"/>
                <p:cNvSpPr/>
                <p:nvPr/>
              </p:nvSpPr>
              <p:spPr>
                <a:xfrm>
                  <a:off x="1765929" y="3916924"/>
                  <a:ext cx="871545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mtClean="0">
                      <a:solidFill>
                        <a:schemeClr val="tx1"/>
                      </a:solidFill>
                    </a:rPr>
                    <a:t>C1_C</a:t>
                  </a:r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Rechteck 48"/>
                <p:cNvSpPr/>
                <p:nvPr/>
              </p:nvSpPr>
              <p:spPr>
                <a:xfrm>
                  <a:off x="4585680" y="3365744"/>
                  <a:ext cx="500066" cy="4191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mtClean="0">
                      <a:solidFill>
                        <a:schemeClr val="tx1"/>
                      </a:solidFill>
                    </a:rPr>
                    <a:t>D</a:t>
                  </a:r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3" name="Textfeld 42"/>
              <p:cNvSpPr txBox="1"/>
              <p:nvPr/>
            </p:nvSpPr>
            <p:spPr>
              <a:xfrm>
                <a:off x="2714612" y="3143248"/>
                <a:ext cx="1420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mtClean="0"/>
                  <a:t>Model Base</a:t>
                </a:r>
                <a:endParaRPr lang="de-DE"/>
              </a:p>
            </p:txBody>
          </p:sp>
        </p:grpSp>
        <p:sp>
          <p:nvSpPr>
            <p:cNvPr id="39" name="Rechteck 38"/>
            <p:cNvSpPr/>
            <p:nvPr/>
          </p:nvSpPr>
          <p:spPr>
            <a:xfrm>
              <a:off x="4132503" y="4408537"/>
              <a:ext cx="871545" cy="419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C2_C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5284631" y="4412729"/>
              <a:ext cx="871545" cy="419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mtClean="0">
                  <a:solidFill>
                    <a:schemeClr val="tx1"/>
                  </a:solidFill>
                </a:rPr>
                <a:t>C3_C</a:t>
              </a:r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8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Modelgenerierung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1800" smtClean="0"/>
              <a:t>Modellgenerator erzeugt ein </a:t>
            </a:r>
            <a:r>
              <a:rPr lang="de-DE" sz="1800" err="1" smtClean="0"/>
              <a:t>simulatorabhängiges</a:t>
            </a:r>
            <a:r>
              <a:rPr lang="de-DE" sz="1800" smtClean="0"/>
              <a:t>, ausführbares, modular-hierarchisches (PES) oder abgeflachtes (FPES) Modell</a:t>
            </a:r>
          </a:p>
          <a:p>
            <a:endParaRPr lang="de-DE" sz="1800" smtClean="0"/>
          </a:p>
          <a:p>
            <a:endParaRPr lang="de-DE" smtClean="0"/>
          </a:p>
          <a:p>
            <a:endParaRPr lang="de-DE" smtClean="0"/>
          </a:p>
        </p:txBody>
      </p:sp>
      <p:sp>
        <p:nvSpPr>
          <p:cNvPr id="22" name="Rechteck 21"/>
          <p:cNvSpPr/>
          <p:nvPr/>
        </p:nvSpPr>
        <p:spPr>
          <a:xfrm>
            <a:off x="1714480" y="2500306"/>
            <a:ext cx="521497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/>
              <a:t>Modellgenerator</a:t>
            </a:r>
            <a:endParaRPr lang="de-DE" sz="2000"/>
          </a:p>
        </p:txBody>
      </p:sp>
      <p:sp>
        <p:nvSpPr>
          <p:cNvPr id="25" name="Pfeil nach unten 24"/>
          <p:cNvSpPr/>
          <p:nvPr/>
        </p:nvSpPr>
        <p:spPr>
          <a:xfrm>
            <a:off x="4036215" y="3357562"/>
            <a:ext cx="571504" cy="107157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1979712" y="4630976"/>
            <a:ext cx="4464496" cy="1785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299890" y="5064684"/>
            <a:ext cx="1840062" cy="1170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492663" y="5557360"/>
            <a:ext cx="477054" cy="431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E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378619" y="5557360"/>
            <a:ext cx="477054" cy="431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F</a:t>
            </a:r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31" name="Gerade Verbindung mit Pfeil 30"/>
          <p:cNvCxnSpPr>
            <a:stCxn id="29" idx="3"/>
            <a:endCxn id="30" idx="1"/>
          </p:cNvCxnSpPr>
          <p:nvPr/>
        </p:nvCxnSpPr>
        <p:spPr>
          <a:xfrm>
            <a:off x="2969716" y="5772905"/>
            <a:ext cx="408903" cy="13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Form 31"/>
          <p:cNvCxnSpPr>
            <a:endCxn id="29" idx="1"/>
          </p:cNvCxnSpPr>
          <p:nvPr/>
        </p:nvCxnSpPr>
        <p:spPr>
          <a:xfrm rot="10800000">
            <a:off x="2492663" y="5772905"/>
            <a:ext cx="1363009" cy="79714"/>
          </a:xfrm>
          <a:prstGeom prst="bentConnector5">
            <a:avLst>
              <a:gd name="adj1" fmla="val -7050"/>
              <a:gd name="adj2" fmla="val -306509"/>
              <a:gd name="adj3" fmla="val 10880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3855671" y="5618944"/>
            <a:ext cx="272602" cy="13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4546025" y="5426825"/>
            <a:ext cx="818063" cy="431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C1_C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5751130" y="5446181"/>
            <a:ext cx="477054" cy="431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D</a:t>
            </a:r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5371083" y="5625724"/>
            <a:ext cx="391542" cy="35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2356361" y="5126268"/>
            <a:ext cx="335208" cy="318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B</a:t>
            </a:r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2004544" y="4633592"/>
            <a:ext cx="335208" cy="318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</a:t>
            </a:r>
            <a:endParaRPr lang="de-DE"/>
          </a:p>
        </p:txBody>
      </p:sp>
      <p:cxnSp>
        <p:nvCxnSpPr>
          <p:cNvPr id="48" name="Gerade Verbindung mit Pfeil 47"/>
          <p:cNvCxnSpPr>
            <a:endCxn id="34" idx="1"/>
          </p:cNvCxnSpPr>
          <p:nvPr/>
        </p:nvCxnSpPr>
        <p:spPr>
          <a:xfrm>
            <a:off x="4146947" y="5632032"/>
            <a:ext cx="399078" cy="103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1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7668"/>
            <a:ext cx="7859216" cy="1019084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M&amp;S </a:t>
            </a:r>
            <a:r>
              <a:rPr lang="de-DE" dirty="0" err="1" smtClean="0"/>
              <a:t>Using</a:t>
            </a:r>
            <a:r>
              <a:rPr lang="de-DE" dirty="0" smtClean="0"/>
              <a:t> SES/MB </a:t>
            </a:r>
            <a:r>
              <a:rPr lang="de-DE" dirty="0" err="1" smtClean="0"/>
              <a:t>Appr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sz="2400" b="1" dirty="0" err="1" smtClean="0"/>
              <a:t>Example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an SES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859216" cy="5400600"/>
          </a:xfrm>
        </p:spPr>
        <p:txBody>
          <a:bodyPr/>
          <a:lstStyle/>
          <a:p>
            <a:r>
              <a:rPr lang="de-DE" sz="2000" dirty="0" smtClean="0"/>
              <a:t>Extended System Entity </a:t>
            </a:r>
            <a:r>
              <a:rPr lang="de-DE" sz="2000" dirty="0" err="1" smtClean="0"/>
              <a:t>Structure</a:t>
            </a:r>
            <a:r>
              <a:rPr lang="de-DE" sz="2000" dirty="0"/>
              <a:t> </a:t>
            </a:r>
            <a:r>
              <a:rPr lang="de-DE" sz="2000" dirty="0" smtClean="0"/>
              <a:t>[CEA 2015],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 smtClean="0"/>
              <a:t>specifying</a:t>
            </a:r>
            <a:r>
              <a:rPr lang="de-DE" sz="2000" dirty="0" smtClean="0"/>
              <a:t> </a:t>
            </a:r>
            <a:r>
              <a:rPr lang="de-DE" sz="2000" b="1" dirty="0" smtClean="0"/>
              <a:t>2x2x5=20</a:t>
            </a:r>
            <a:r>
              <a:rPr lang="de-DE" sz="2000" dirty="0" smtClean="0"/>
              <a:t> </a:t>
            </a:r>
            <a:r>
              <a:rPr lang="de-DE" sz="2000" dirty="0" err="1"/>
              <a:t>s</a:t>
            </a:r>
            <a:r>
              <a:rPr lang="de-DE" sz="2000" dirty="0" err="1" smtClean="0"/>
              <a:t>ystem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structures</a:t>
            </a:r>
            <a:endParaRPr lang="de-DE" sz="2000" dirty="0" smtClean="0"/>
          </a:p>
          <a:p>
            <a:endParaRPr lang="de-DE" sz="2000" dirty="0" smtClean="0"/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85</a:t>
            </a:fld>
            <a:endParaRPr lang="de-DE"/>
          </a:p>
        </p:txBody>
      </p:sp>
      <p:pic>
        <p:nvPicPr>
          <p:cNvPr id="4099" name="Picture 3" descr="C:\Users\artur\Documents\CEA-Projekte\SES_ko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328" y="1999678"/>
            <a:ext cx="7405134" cy="4813698"/>
          </a:xfrm>
          <a:prstGeom prst="rect">
            <a:avLst/>
          </a:prstGeom>
          <a:noFill/>
        </p:spPr>
      </p:pic>
      <p:sp>
        <p:nvSpPr>
          <p:cNvPr id="4" name="Ellipse 3"/>
          <p:cNvSpPr/>
          <p:nvPr/>
        </p:nvSpPr>
        <p:spPr>
          <a:xfrm>
            <a:off x="523312" y="4869160"/>
            <a:ext cx="1744432" cy="1324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</a:t>
            </a:r>
            <a:r>
              <a:rPr lang="de-DE" dirty="0" smtClean="0"/>
              <a:t>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Introduction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M&amp;S </a:t>
            </a:r>
            <a:r>
              <a:rPr lang="de-DE" dirty="0" err="1" smtClean="0">
                <a:solidFill>
                  <a:srgbClr val="FF0000"/>
                </a:solidFill>
              </a:rPr>
              <a:t>Using</a:t>
            </a:r>
            <a:r>
              <a:rPr lang="de-DE" dirty="0" smtClean="0">
                <a:solidFill>
                  <a:srgbClr val="FF0000"/>
                </a:solidFill>
              </a:rPr>
              <a:t> SES/MB Approach</a:t>
            </a:r>
          </a:p>
          <a:p>
            <a:r>
              <a:rPr lang="de-DE" dirty="0" smtClean="0"/>
              <a:t>Basics </a:t>
            </a:r>
            <a:r>
              <a:rPr lang="de-DE" dirty="0" err="1" smtClean="0"/>
              <a:t>of</a:t>
            </a:r>
            <a:r>
              <a:rPr lang="de-DE" dirty="0" smtClean="0"/>
              <a:t> SES</a:t>
            </a:r>
          </a:p>
          <a:p>
            <a:r>
              <a:rPr lang="de-DE" dirty="0" smtClean="0"/>
              <a:t>CEA</a:t>
            </a:r>
            <a:r>
              <a:rPr lang="tr-TR" dirty="0" smtClean="0"/>
              <a:t>’</a:t>
            </a:r>
            <a:r>
              <a:rPr lang="de-DE" dirty="0" smtClean="0"/>
              <a:t>s Extended </a:t>
            </a:r>
            <a:r>
              <a:rPr lang="de-DE" dirty="0"/>
              <a:t>SES/MB </a:t>
            </a:r>
            <a:r>
              <a:rPr lang="de-DE" dirty="0" smtClean="0"/>
              <a:t>Infrastructure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SES/MB </a:t>
            </a:r>
            <a:r>
              <a:rPr lang="de-DE" dirty="0" err="1" smtClean="0"/>
              <a:t>Based</a:t>
            </a:r>
            <a:r>
              <a:rPr lang="de-DE" dirty="0" smtClean="0"/>
              <a:t> Software Tools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u="sng" dirty="0" smtClean="0"/>
              <a:t>Live Demo</a:t>
            </a:r>
            <a:r>
              <a:rPr lang="de-DE" dirty="0" smtClean="0"/>
              <a:t>)</a:t>
            </a:r>
          </a:p>
          <a:p>
            <a:r>
              <a:rPr lang="de-DE" dirty="0" smtClean="0"/>
              <a:t>Summary (&amp; </a:t>
            </a:r>
            <a:r>
              <a:rPr lang="de-DE" dirty="0" err="1" smtClean="0"/>
              <a:t>Applications</a:t>
            </a:r>
            <a:r>
              <a:rPr lang="de-DE" dirty="0" smtClean="0"/>
              <a:t>)</a:t>
            </a:r>
          </a:p>
          <a:p>
            <a:r>
              <a:rPr lang="de-DE" dirty="0" smtClean="0"/>
              <a:t>References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 smtClean="0"/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A95C02-E6FA-4990-9E6C-024D9AA3223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6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Grundlagen zur Systemmodellierung mit der System Entity Structure (SES)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Inhalt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Inhalt&amp;quot;&quot;/&gt;&lt;property id=&quot;20307&quot; value=&quot;314&quot;/&gt;&lt;/object&gt;&lt;object type=&quot;3&quot; unique_id=&quot;10007&quot;&gt;&lt;property id=&quot;20148&quot; value=&quot;5&quot;/&gt;&lt;property id=&quot;20300&quot; value=&quot;Slide 4 - &amp;quot;Einleitung&amp;quot;&quot;/&gt;&lt;property id=&quot;20307&quot; value=&quot;270&quot;/&gt;&lt;/object&gt;&lt;object type=&quot;3&quot; unique_id=&quot;10008&quot;&gt;&lt;property id=&quot;20148&quot; value=&quot;5&quot;/&gt;&lt;property id=&quot;20300&quot; value=&quot;Slide 5 - &amp;quot;Einleitung&amp;quot;&quot;/&gt;&lt;property id=&quot;20307&quot; value=&quot;263&quot;/&gt;&lt;/object&gt;&lt;object type=&quot;3&quot; unique_id=&quot;10009&quot;&gt;&lt;property id=&quot;20148&quot; value=&quot;5&quot;/&gt;&lt;property id=&quot;20300&quot; value=&quot;Slide 6 - &amp;quot;Einleitung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Einleitung&amp;quot;&quot;/&gt;&lt;property id=&quot;20307&quot; value=&quot;273&quot;/&gt;&lt;/object&gt;&lt;object type=&quot;3&quot; unique_id=&quot;10011&quot;&gt;&lt;property id=&quot;20148&quot; value=&quot;5&quot;/&gt;&lt;property id=&quot;20300&quot; value=&quot;Slide 8 - &amp;quot;Inhalt&amp;quot;&quot;/&gt;&lt;property id=&quot;20307&quot; value=&quot;315&quot;/&gt;&lt;/object&gt;&lt;object type=&quot;3&quot; unique_id=&quot;10012&quot;&gt;&lt;property id=&quot;20148&quot; value=&quot;5&quot;/&gt;&lt;property id=&quot;20300&quot; value=&quot;Slide 9 - &amp;quot;System Entity Structure&amp;#x0D;&amp;#x0A;Baum&amp;quot;&quot;/&gt;&lt;property id=&quot;20307&quot; value=&quot;279&quot;/&gt;&lt;/object&gt;&lt;object type=&quot;3&quot; unique_id=&quot;10013&quot;&gt;&lt;property id=&quot;20148&quot; value=&quot;5&quot;/&gt;&lt;property id=&quot;20300&quot; value=&quot;Slide 10 - &amp;quot;System Entity Structure&amp;#x0D;&amp;#x0A;Baum&amp;quot;&quot;/&gt;&lt;property id=&quot;20307&quot; value=&quot;280&quot;/&gt;&lt;/object&gt;&lt;object type=&quot;3&quot; unique_id=&quot;10014&quot;&gt;&lt;property id=&quot;20148&quot; value=&quot;5&quot;/&gt;&lt;property id=&quot;20300&quot; value=&quot;Slide 11 - &amp;quot;System Entity Structure&amp;#x0D;&amp;#x0A;Baum&amp;quot;&quot;/&gt;&lt;property id=&quot;20307&quot; value=&quot;281&quot;/&gt;&lt;/object&gt;&lt;object type=&quot;3&quot; unique_id=&quot;10015&quot;&gt;&lt;property id=&quot;20148&quot; value=&quot;5&quot;/&gt;&lt;property id=&quot;20300&quot; value=&quot;Slide 12 - &amp;quot;System Entity Structure&amp;#x0D;&amp;#x0A;Knoten &amp;amp; Kanten&amp;quot;&quot;/&gt;&lt;property id=&quot;20307&quot; value=&quot;283&quot;/&gt;&lt;/object&gt;&lt;object type=&quot;3&quot; unique_id=&quot;10016&quot;&gt;&lt;property id=&quot;20148&quot; value=&quot;5&quot;/&gt;&lt;property id=&quot;20300&quot; value=&quot;Slide 13 - &amp;quot;System Entity Structure&amp;#x0D;&amp;#x0A;Knoten &amp;amp; Kanten&amp;quot;&quot;/&gt;&lt;property id=&quot;20307&quot; value=&quot;277&quot;/&gt;&lt;/object&gt;&lt;object type=&quot;3&quot; unique_id=&quot;10017&quot;&gt;&lt;property id=&quot;20148&quot; value=&quot;5&quot;/&gt;&lt;property id=&quot;20300&quot; value=&quot;Slide 14 - &amp;quot;System Entity Structure&amp;#x0D;&amp;#x0A;Knoten &amp;amp; Kanten&amp;quot;&quot;/&gt;&lt;property id=&quot;20307&quot; value=&quot;282&quot;/&gt;&lt;/object&gt;&lt;object type=&quot;3&quot; unique_id=&quot;10018&quot;&gt;&lt;property id=&quot;20148&quot; value=&quot;5&quot;/&gt;&lt;property id=&quot;20300&quot; value=&quot;Slide 15 - &amp;quot;System Entity Structure&amp;#x0D;&amp;#x0A;Knoten &amp;amp; Kanten&amp;quot;&quot;/&gt;&lt;property id=&quot;20307&quot; value=&quot;284&quot;/&gt;&lt;/object&gt;&lt;object type=&quot;3&quot; unique_id=&quot;10019&quot;&gt;&lt;property id=&quot;20148&quot; value=&quot;5&quot;/&gt;&lt;property id=&quot;20300&quot; value=&quot;Slide 16 - &amp;quot;System Entity Structure&amp;#x0D;&amp;#x0A;Knoten &amp;amp; Kanten&amp;quot;&quot;/&gt;&lt;property id=&quot;20307&quot; value=&quot;285&quot;/&gt;&lt;/object&gt;&lt;object type=&quot;3&quot; unique_id=&quot;10020&quot;&gt;&lt;property id=&quot;20148&quot; value=&quot;5&quot;/&gt;&lt;property id=&quot;20300&quot; value=&quot;Slide 17 - &amp;quot;System Entity Structure&amp;#x0D;&amp;#x0A;Knoten &amp;amp; Kanten&amp;quot;&quot;/&gt;&lt;property id=&quot;20307&quot; value=&quot;286&quot;/&gt;&lt;/object&gt;&lt;object type=&quot;3&quot; unique_id=&quot;10021&quot;&gt;&lt;property id=&quot;20148&quot; value=&quot;5&quot;/&gt;&lt;property id=&quot;20300&quot; value=&quot;Slide 18 - &amp;quot;System Entity Structure&amp;#x0D;&amp;#x0A;Knoten &amp;amp; Kanten&amp;quot;&quot;/&gt;&lt;property id=&quot;20307&quot; value=&quot;313&quot;/&gt;&lt;/object&gt;&lt;object type=&quot;3&quot; unique_id=&quot;10022&quot;&gt;&lt;property id=&quot;20148&quot; value=&quot;5&quot;/&gt;&lt;property id=&quot;20300&quot; value=&quot;Slide 19 - &amp;quot;System Entity Structure&amp;#x0D;&amp;#x0A;Knoten &amp;amp; Kanten&amp;quot;&quot;/&gt;&lt;property id=&quot;20307&quot; value=&quot;287&quot;/&gt;&lt;/object&gt;&lt;object type=&quot;3&quot; unique_id=&quot;10023&quot;&gt;&lt;property id=&quot;20148&quot; value=&quot;5&quot;/&gt;&lt;property id=&quot;20300&quot; value=&quot;Slide 20 - &amp;quot;System Entity Structure&amp;#x0D;&amp;#x0A;Axiome&amp;quot;&quot;/&gt;&lt;property id=&quot;20307&quot; value=&quot;288&quot;/&gt;&lt;/object&gt;&lt;object type=&quot;3&quot; unique_id=&quot;10024&quot;&gt;&lt;property id=&quot;20148&quot; value=&quot;5&quot;/&gt;&lt;property id=&quot;20300&quot; value=&quot;Slide 21 - &amp;quot;System Entity Structure&amp;#x0D;&amp;#x0A;Axiome&amp;quot;&quot;/&gt;&lt;property id=&quot;20307&quot; value=&quot;289&quot;/&gt;&lt;/object&gt;&lt;object type=&quot;3&quot; unique_id=&quot;10025&quot;&gt;&lt;property id=&quot;20148&quot; value=&quot;5&quot;/&gt;&lt;property id=&quot;20300&quot; value=&quot;Slide 22 - &amp;quot;System Entity Structure&amp;#x0D;&amp;#x0A;Axiome&amp;quot;&quot;/&gt;&lt;property id=&quot;20307&quot; value=&quot;290&quot;/&gt;&lt;/object&gt;&lt;object type=&quot;3&quot; unique_id=&quot;10026&quot;&gt;&lt;property id=&quot;20148&quot; value=&quot;5&quot;/&gt;&lt;property id=&quot;20300&quot; value=&quot;Slide 23 - &amp;quot;System Entity Structure&amp;#x0D;&amp;#x0A;Axiome&amp;quot;&quot;/&gt;&lt;property id=&quot;20307&quot; value=&quot;291&quot;/&gt;&lt;/object&gt;&lt;object type=&quot;3&quot; unique_id=&quot;10027&quot;&gt;&lt;property id=&quot;20148&quot; value=&quot;5&quot;/&gt;&lt;property id=&quot;20300&quot; value=&quot;Slide 24 - &amp;quot;System Entity Structure&amp;#x0D;&amp;#x0A;Axiome&amp;quot;&quot;/&gt;&lt;property id=&quot;20307&quot; value=&quot;292&quot;/&gt;&lt;/object&gt;&lt;object type=&quot;3&quot; unique_id=&quot;10028&quot;&gt;&lt;property id=&quot;20148&quot; value=&quot;5&quot;/&gt;&lt;property id=&quot;20300&quot; value=&quot;Slide 25 - &amp;quot;System Entity Structure&amp;#x0D;&amp;#x0A;Axiome&amp;quot;&quot;/&gt;&lt;property id=&quot;20307&quot; value=&quot;293&quot;/&gt;&lt;/object&gt;&lt;object type=&quot;3&quot; unique_id=&quot;10029&quot;&gt;&lt;property id=&quot;20148&quot; value=&quot;5&quot;/&gt;&lt;property id=&quot;20300&quot; value=&quot;Slide 26 - &amp;quot;System Entity Structure&amp;#x0D;&amp;#x0A;Axiome&amp;quot;&quot;/&gt;&lt;property id=&quot;20307&quot; value=&quot;294&quot;/&gt;&lt;/object&gt;&lt;object type=&quot;3&quot; unique_id=&quot;10030&quot;&gt;&lt;property id=&quot;20148&quot; value=&quot;5&quot;/&gt;&lt;property id=&quot;20300&quot; value=&quot;Slide 27 - &amp;quot;System Entity Structure&amp;#x0D;&amp;#x0A;Axiome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System Entity Structure&amp;#x0D;&amp;#x0A;Axiome&amp;quot;&quot;/&gt;&lt;property id=&quot;20307&quot; value=&quot;297&quot;/&gt;&lt;/object&gt;&lt;object type=&quot;3&quot; unique_id=&quot;10032&quot;&gt;&lt;property id=&quot;20148&quot; value=&quot;5&quot;/&gt;&lt;property id=&quot;20300&quot; value=&quot;Slide 29 - &amp;quot;System Entity Structure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Inhalt&amp;quot;&quot;/&gt;&lt;property id=&quot;20307&quot; value=&quot;316&quot;/&gt;&lt;/object&gt;&lt;object type=&quot;3&quot; unique_id=&quot;10034&quot;&gt;&lt;property id=&quot;20148&quot; value=&quot;5&quot;/&gt;&lt;property id=&quot;20300&quot; value=&quot;Slide 31 - &amp;quot;Pruned Entity Structure&amp;#x0D;&amp;#x0A;Prunen&amp;quot;&quot;/&gt;&lt;property id=&quot;20307&quot; value=&quot;303&quot;/&gt;&lt;/object&gt;&lt;object type=&quot;3&quot; unique_id=&quot;10035&quot;&gt;&lt;property id=&quot;20148&quot; value=&quot;5&quot;/&gt;&lt;property id=&quot;20300&quot; value=&quot;Slide 32 - &amp;quot;Pruned Entity Structure&amp;#x0D;&amp;#x0A;Prunen&amp;quot;&quot;/&gt;&lt;property id=&quot;20307&quot; value=&quot;301&quot;/&gt;&lt;/object&gt;&lt;object type=&quot;3&quot; unique_id=&quot;10036&quot;&gt;&lt;property id=&quot;20148&quot; value=&quot;5&quot;/&gt;&lt;property id=&quot;20300&quot; value=&quot;Slide 33 - &amp;quot;Pruned Entity Structure&amp;#x0D;&amp;#x0A;Prunen mit Zwangsbedingungen&amp;quot;&quot;/&gt;&lt;property id=&quot;20307&quot; value=&quot;302&quot;/&gt;&lt;/object&gt;&lt;object type=&quot;3&quot; unique_id=&quot;10037&quot;&gt;&lt;property id=&quot;20148&quot; value=&quot;5&quot;/&gt;&lt;property id=&quot;20300&quot; value=&quot;Slide 34 - &amp;quot;Pruned Entity Structure&amp;#x0D;&amp;#x0A;Prunen mit Zwangsbedingungen&amp;quot;&quot;/&gt;&lt;property id=&quot;20307&quot; value=&quot;304&quot;/&gt;&lt;/object&gt;&lt;object type=&quot;3&quot; unique_id=&quot;10038&quot;&gt;&lt;property id=&quot;20148&quot; value=&quot;5&quot;/&gt;&lt;property id=&quot;20300&quot; value=&quot;Slide 35 - &amp;quot;Inhalt&amp;quot;&quot;/&gt;&lt;property id=&quot;20307&quot; value=&quot;317&quot;/&gt;&lt;/object&gt;&lt;object type=&quot;3&quot; unique_id=&quot;10039&quot;&gt;&lt;property id=&quot;20148&quot; value=&quot;5&quot;/&gt;&lt;property id=&quot;20300&quot; value=&quot;Slide 36 - &amp;quot;Modelgenerierung&amp;quot;&quot;/&gt;&lt;property id=&quot;20307&quot; value=&quot;306&quot;/&gt;&lt;/object&gt;&lt;object type=&quot;3&quot; unique_id=&quot;10040&quot;&gt;&lt;property id=&quot;20148&quot; value=&quot;5&quot;/&gt;&lt;property id=&quot;20300&quot; value=&quot;Slide 37 - &amp;quot;Modelgenerierung&amp;quot;&quot;/&gt;&lt;property id=&quot;20307&quot; value=&quot;308&quot;/&gt;&lt;/object&gt;&lt;object type=&quot;3&quot; unique_id=&quot;10041&quot;&gt;&lt;property id=&quot;20148&quot; value=&quot;5&quot;/&gt;&lt;property id=&quot;20300&quot; value=&quot;Slide 38 - &amp;quot;Modelgenerierung&amp;quot;&quot;/&gt;&lt;property id=&quot;20307&quot; value=&quot;307&quot;/&gt;&lt;/object&gt;&lt;object type=&quot;3&quot; unique_id=&quot;10042&quot;&gt;&lt;property id=&quot;20148&quot; value=&quot;5&quot;/&gt;&lt;property id=&quot;20300&quot; value=&quot;Slide 39 - &amp;quot;Modelgenerierung&amp;quot;&quot;/&gt;&lt;property id=&quot;20307&quot; value=&quot;310&quot;/&gt;&lt;/object&gt;&lt;object type=&quot;3&quot; unique_id=&quot;10043&quot;&gt;&lt;property id=&quot;20148&quot; value=&quot;5&quot;/&gt;&lt;property id=&quot;20300&quot; value=&quot;Slide 40 - &amp;quot;Modelgenerierung&amp;quot;&quot;/&gt;&lt;property id=&quot;20307&quot; value=&quot;309&quot;/&gt;&lt;/object&gt;&lt;object type=&quot;3&quot; unique_id=&quot;10044&quot;&gt;&lt;property id=&quot;20148&quot; value=&quot;5&quot;/&gt;&lt;property id=&quot;20300&quot; value=&quot;Slide 41 - &amp;quot;Inhalt&amp;quot;&quot;/&gt;&lt;property id=&quot;20307&quot; value=&quot;318&quot;/&gt;&lt;/object&gt;&lt;object type=&quot;3&quot; unique_id=&quot;10045&quot;&gt;&lt;property id=&quot;20148&quot; value=&quot;5&quot;/&gt;&lt;property id=&quot;20300&quot; value=&quot;Slide 42 - &amp;quot;Zusammenfassung&amp;quot;&quot;/&gt;&lt;property id=&quot;20307&quot; value=&quot;320&quot;/&gt;&lt;/object&gt;&lt;object type=&quot;3&quot; unique_id=&quot;10046&quot;&gt;&lt;property id=&quot;20148&quot; value=&quot;5&quot;/&gt;&lt;property id=&quot;20300&quot; value=&quot;Slide 43 - &amp;quot;Inhalt&amp;quot;&quot;/&gt;&lt;property id=&quot;20307&quot; value=&quot;319&quot;/&gt;&lt;/object&gt;&lt;object type=&quot;3&quot; unique_id=&quot;10047&quot;&gt;&lt;property id=&quot;20148&quot; value=&quot;5&quot;/&gt;&lt;property id=&quot;20300&quot; value=&quot;Slide 44 - &amp;quot;Einsatz der&amp;#x0D;&amp;#x0A;System Entity Structure in der FG CEA&amp;quot;&quot;/&gt;&lt;property id=&quot;20307&quot; value=&quot;322&quot;/&gt;&lt;/object&gt;&lt;object type=&quot;3&quot; unique_id=&quot;10048&quot;&gt;&lt;property id=&quot;20148&quot; value=&quot;5&quot;/&gt;&lt;property id=&quot;20300&quot; value=&quot;Slide 46&quot;/&gt;&lt;property id=&quot;20307&quot; value=&quot;321&quot;/&gt;&lt;/object&gt;&lt;object type=&quot;3&quot; unique_id=&quot;10237&quot;&gt;&lt;property id=&quot;20148&quot; value=&quot;5&quot;/&gt;&lt;property id=&quot;20300&quot; value=&quot;Slide 45 - &amp;quot;Einsatz der&amp;#x0D;&amp;#x0A;System Entity Structure in der FG CEA&amp;quot;&quot;/&gt;&lt;property id=&quot;20307&quot; value=&quot;32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2656</Words>
  <Application>Microsoft Office PowerPoint</Application>
  <PresentationFormat>Bildschirmpräsentation (4:3)</PresentationFormat>
  <Paragraphs>1172</Paragraphs>
  <Slides>85</Slides>
  <Notes>22</Notes>
  <HiddenSlides>18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85</vt:i4>
      </vt:variant>
    </vt:vector>
  </HeadingPairs>
  <TitlesOfParts>
    <vt:vector size="99" baseType="lpstr">
      <vt:lpstr>Arial</vt:lpstr>
      <vt:lpstr>Calibri</vt:lpstr>
      <vt:lpstr>Calibri Light</vt:lpstr>
      <vt:lpstr>Century Schoolbook</vt:lpstr>
      <vt:lpstr>Courier New</vt:lpstr>
      <vt:lpstr>Symbol</vt:lpstr>
      <vt:lpstr>Wingdings</vt:lpstr>
      <vt:lpstr>Wingdings 2</vt:lpstr>
      <vt:lpstr>Nereus</vt:lpstr>
      <vt:lpstr>2_Benutzerdefiniertes Design</vt:lpstr>
      <vt:lpstr>3_Benutzerdefiniertes Design</vt:lpstr>
      <vt:lpstr>1_Benutzerdefiniertes Design</vt:lpstr>
      <vt:lpstr>Benutzerdefiniertes Design</vt:lpstr>
      <vt:lpstr>Visio</vt:lpstr>
      <vt:lpstr>PowerPoint-Präsentation</vt:lpstr>
      <vt:lpstr>Outline</vt:lpstr>
      <vt:lpstr>Introduction Motivation</vt:lpstr>
      <vt:lpstr>Introduction Motivation</vt:lpstr>
      <vt:lpstr>Introduction Case Study 1: Study of a Family of Systems (FoS)</vt:lpstr>
      <vt:lpstr>Introduction Case Study 1: Study of a FoS (Cont.)</vt:lpstr>
      <vt:lpstr>Introduction Case Study 2: Reactive Robot Control</vt:lpstr>
      <vt:lpstr>Introduction Approaches for Variant Modeling</vt:lpstr>
      <vt:lpstr>Outline</vt:lpstr>
      <vt:lpstr>M&amp;S Using SES/MB Approach Terms</vt:lpstr>
      <vt:lpstr>M&amp;S Using SES/MB Approach Overview</vt:lpstr>
      <vt:lpstr>M&amp;S Using SES/MB Approach SES/MB for Simplified Case Study 1 </vt:lpstr>
      <vt:lpstr>M&amp;S Using SES/MB Approach SES &amp; MB for CS1</vt:lpstr>
      <vt:lpstr>M&amp;S Using SES/MB Appr. Basic Pruning &amp; Build Operation for CS1</vt:lpstr>
      <vt:lpstr>Outline</vt:lpstr>
      <vt:lpstr>Basics of SES Tree Elements </vt:lpstr>
      <vt:lpstr>Basics of SES Tree Elements</vt:lpstr>
      <vt:lpstr>Basics of SES Tree Elements</vt:lpstr>
      <vt:lpstr>Basics of SES Tree Elements</vt:lpstr>
      <vt:lpstr>Basics of SES Nodes &amp; Edge Types</vt:lpstr>
      <vt:lpstr>Basics of SES Node &amp; Edge Types</vt:lpstr>
      <vt:lpstr>Basics of SES Node &amp; Edge Types</vt:lpstr>
      <vt:lpstr>Basics of SES Node &amp; Edge Types</vt:lpstr>
      <vt:lpstr>Basics of SES Node &amp; Edge Types</vt:lpstr>
      <vt:lpstr>Basics of SES Node &amp; Edge Types</vt:lpstr>
      <vt:lpstr>Basics of SES Node &amp; Edge Types</vt:lpstr>
      <vt:lpstr>Basics of SES Summary of Basic Tree Elements</vt:lpstr>
      <vt:lpstr>Basics of SES 6 Axioms</vt:lpstr>
      <vt:lpstr>Basics of SES Axioms</vt:lpstr>
      <vt:lpstr>Basics of SES Axioms</vt:lpstr>
      <vt:lpstr>Basics of SES Axioms</vt:lpstr>
      <vt:lpstr>Basics of SES Axioms</vt:lpstr>
      <vt:lpstr>Basics of SES Axioms</vt:lpstr>
      <vt:lpstr>Basics of SES Axioms</vt:lpstr>
      <vt:lpstr>Basics of SES Axioms</vt:lpstr>
      <vt:lpstr>Basics of SES Axioms</vt:lpstr>
      <vt:lpstr>Basics of SES Methods</vt:lpstr>
      <vt:lpstr>Basics of SES Methods</vt:lpstr>
      <vt:lpstr>Basics of SES Methods</vt:lpstr>
      <vt:lpstr>Basics of SES Methods</vt:lpstr>
      <vt:lpstr>Outline</vt:lpstr>
      <vt:lpstr>CEA’s Extended SES/MB Infrastructure Objectives &amp; Extensions</vt:lpstr>
      <vt:lpstr>…Extended SES/MB Infrastructure Specific Attribute mb</vt:lpstr>
      <vt:lpstr>…Extended SES/MB Infrastructure Classic SES/MB Framework [ZPK2000]</vt:lpstr>
      <vt:lpstr>…Extended SES/MB Infrastructure “Closed Loop“ Reactive Framework [CEA2015]</vt:lpstr>
      <vt:lpstr>…Extended SES/MB Infrastructure Remember Case Study 1</vt:lpstr>
      <vt:lpstr>…Extended SES/MB Infrastructure Principle of Automation of Case Study 1</vt:lpstr>
      <vt:lpstr>…Extended SES/MB Infrastructure SESvars &amp; Semantic Conds for CS 1</vt:lpstr>
      <vt:lpstr>…Extended SES/MB InfrA Selection Rules or Aspect Rules (CS 1)</vt:lpstr>
      <vt:lpstr>…Extended SES/MB Infrastructure Variable Couplings Using SESfcn (CS 1)</vt:lpstr>
      <vt:lpstr>…Extended SES/MB Infrastructure Spec. of Sys. Param. Using SESfcn &amp; Multisets (CS 1)</vt:lpstr>
      <vt:lpstr>Outline</vt:lpstr>
      <vt:lpstr>SES/MB Based Software Tools Overview</vt:lpstr>
      <vt:lpstr>SES/MB Based Soft. Tools  SES Editor GUI within MATLAB</vt:lpstr>
      <vt:lpstr>SES/MB Based Soft. Tools  Semantic Cond. &amp; Meth. CheckPruningPermission</vt:lpstr>
      <vt:lpstr>SES/MB Based Soft. Tools  Summary for Working with MATLAB SES tbx.</vt:lpstr>
      <vt:lpstr>Old Yoga Wisdom </vt:lpstr>
      <vt:lpstr>SES/MB Based Soft. Tools  Live Demo of MATLAB SES Tbx</vt:lpstr>
      <vt:lpstr>SES/MB Based Soft. Tools  Live Demo of MATLAB SES Tbx</vt:lpstr>
      <vt:lpstr>SES/MB Based Soft. Tools  Live Demo of MATLAB SES Tbx</vt:lpstr>
      <vt:lpstr>SES/MB Based Soft. Tools  Live Demo of MATLAB SES Tbx</vt:lpstr>
      <vt:lpstr>SES/MB Based Soft. Tools  Live Demo of MATLAB SES Tbx</vt:lpstr>
      <vt:lpstr>SES/MB Based Soft. Tools  Live Demo of MATLAB SES Tbx</vt:lpstr>
      <vt:lpstr>SES/MB Based Soft. Tools  Live Demo of MATLAB SES Tbx</vt:lpstr>
      <vt:lpstr>SES/MB Based Soft. Tools  SES Editor GUI with PyQt (WIP)</vt:lpstr>
      <vt:lpstr>Outline</vt:lpstr>
      <vt:lpstr>Summary </vt:lpstr>
      <vt:lpstr>Overv. of Apps of Extend. SES/MB Infra (RG CEA &amp; Partners)</vt:lpstr>
      <vt:lpstr>References </vt:lpstr>
      <vt:lpstr>The End </vt:lpstr>
      <vt:lpstr>Backyard</vt:lpstr>
      <vt:lpstr>Introduction Main Approaches</vt:lpstr>
      <vt:lpstr>Introduction Metamodel, Formal Ontology, Model Base </vt:lpstr>
      <vt:lpstr>Einleitung</vt:lpstr>
      <vt:lpstr>Einleitung</vt:lpstr>
      <vt:lpstr>Einleitung</vt:lpstr>
      <vt:lpstr>Basics of SES Types of Nodes &amp; Edges (ER Diag)</vt:lpstr>
      <vt:lpstr>Basics of SES Sumary</vt:lpstr>
      <vt:lpstr>Pruning an SES → PES Pruning with Selection Constrains</vt:lpstr>
      <vt:lpstr>Pruning an SES → PES Pruning with Selection Constrains (cont.)</vt:lpstr>
      <vt:lpstr>Modelgenerierung</vt:lpstr>
      <vt:lpstr>Modelgenerierung</vt:lpstr>
      <vt:lpstr>Modelgenerierung</vt:lpstr>
      <vt:lpstr>Modelgenerierung</vt:lpstr>
      <vt:lpstr>M&amp;S Using SES/MB Appr. Example of an SES</vt:lpstr>
    </vt:vector>
  </TitlesOfParts>
  <Company>Frost-RL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zur Systemmodellierung mit der System Entity Structure (SES)</dc:title>
  <dc:creator>artur</dc:creator>
  <cp:lastModifiedBy>pawel</cp:lastModifiedBy>
  <cp:revision>700</cp:revision>
  <cp:lastPrinted>2017-05-02T16:59:04Z</cp:lastPrinted>
  <dcterms:created xsi:type="dcterms:W3CDTF">2012-08-13T13:07:21Z</dcterms:created>
  <dcterms:modified xsi:type="dcterms:W3CDTF">2017-05-02T17:04:16Z</dcterms:modified>
</cp:coreProperties>
</file>